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1005" r:id="rId5"/>
    <p:sldId id="1006" r:id="rId6"/>
    <p:sldId id="1035" r:id="rId7"/>
    <p:sldId id="1007" r:id="rId8"/>
    <p:sldId id="1036" r:id="rId9"/>
    <p:sldId id="1008" r:id="rId10"/>
    <p:sldId id="1076" r:id="rId11"/>
    <p:sldId id="1077" r:id="rId12"/>
    <p:sldId id="1037" r:id="rId13"/>
    <p:sldId id="1015" r:id="rId14"/>
    <p:sldId id="1016" r:id="rId15"/>
  </p:sldIdLst>
  <p:sldSz cx="12192000" cy="6858000"/>
  <p:notesSz cx="6735445" cy="9865995"/>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hangcong" initials="z" lastIdx="16" clrIdx="0"/>
  <p:cmAuthor id="1" name="BTN" initials="B" lastIdx="1" clrIdx="1"/>
  <p:cmAuthor id="2" name="Zhang,XinXin" initials="Z" lastIdx="1" clrIdx="2"/>
  <p:cmAuthor id="3" name="Windows User" initials="WU" lastIdx="5" clrIdx="3"/>
  <p:cmAuthor id="4" name="1179761609@qq.com" initials="1" lastIdx="2" clrIdx="4"/>
  <p:cmAuthor id="5" name="CML" initials="B"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A7FB"/>
    <a:srgbClr val="2C2F9F"/>
    <a:srgbClr val="0C62A6"/>
    <a:srgbClr val="B23133"/>
    <a:srgbClr val="0C61A5"/>
    <a:srgbClr val="203864"/>
    <a:srgbClr val="002584"/>
    <a:srgbClr val="002685"/>
    <a:srgbClr val="0D6BB1"/>
    <a:srgbClr val="0C5B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87139" autoAdjust="0"/>
  </p:normalViewPr>
  <p:slideViewPr>
    <p:cSldViewPr snapToGrid="0">
      <p:cViewPr varScale="1">
        <p:scale>
          <a:sx n="63" d="100"/>
          <a:sy n="63" d="100"/>
        </p:scale>
        <p:origin x="684"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0" Type="http://schemas.openxmlformats.org/officeDocument/2006/relationships/tags" Target="tags/tag24.xml"/><Relationship Id="rId2" Type="http://schemas.openxmlformats.org/officeDocument/2006/relationships/theme" Target="theme/theme1.xml"/><Relationship Id="rId19" Type="http://schemas.openxmlformats.org/officeDocument/2006/relationships/commentAuthors" Target="commentAuthors.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86BBCBAF-58A2-4156-B0EE-CE8E8C6ABC2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63F08352-8374-4F84-B663-611DD126B73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华文细黑" panose="02010600040101010101" pitchFamily="2" charset="-122"/>
                <a:ea typeface="华文细黑" panose="02010600040101010101" pitchFamily="2" charset="-122"/>
              </a:rPr>
              <a:t>整体时长控制在</a:t>
            </a:r>
            <a:r>
              <a:rPr lang="en-US" altLang="zh-CN" dirty="0">
                <a:latin typeface="华文细黑" panose="02010600040101010101" pitchFamily="2" charset="-122"/>
                <a:ea typeface="华文细黑" panose="02010600040101010101" pitchFamily="2" charset="-122"/>
              </a:rPr>
              <a:t>25min</a:t>
            </a:r>
            <a:r>
              <a:rPr lang="zh-CN" altLang="en-US" dirty="0">
                <a:latin typeface="华文细黑" panose="02010600040101010101" pitchFamily="2" charset="-122"/>
                <a:ea typeface="华文细黑" panose="02010600040101010101" pitchFamily="2" charset="-122"/>
              </a:rPr>
              <a:t>内，</a:t>
            </a:r>
            <a:endParaRPr lang="zh-CN" altLang="en-US" dirty="0">
              <a:latin typeface="华文细黑" panose="02010600040101010101" pitchFamily="2" charset="-122"/>
              <a:ea typeface="华文细黑" panose="02010600040101010101" pitchFamily="2" charset="-122"/>
            </a:endParaRPr>
          </a:p>
          <a:p>
            <a:endParaRPr lang="zh-CN" altLang="en-US" dirty="0">
              <a:latin typeface="华文细黑" panose="02010600040101010101" pitchFamily="2" charset="-122"/>
              <a:ea typeface="华文细黑" panose="02010600040101010101" pitchFamily="2" charset="-122"/>
            </a:endParaRPr>
          </a:p>
          <a:p>
            <a:r>
              <a:rPr lang="zh-CN" altLang="en-US" dirty="0">
                <a:latin typeface="华文细黑" panose="02010600040101010101" pitchFamily="2" charset="-122"/>
                <a:ea typeface="华文细黑" panose="02010600040101010101" pitchFamily="2" charset="-122"/>
              </a:rPr>
              <a:t>本页重点：</a:t>
            </a:r>
            <a:endParaRPr lang="en-US" altLang="zh-CN" dirty="0">
              <a:latin typeface="华文细黑" panose="02010600040101010101" pitchFamily="2" charset="-122"/>
              <a:ea typeface="华文细黑" panose="02010600040101010101" pitchFamily="2" charset="-122"/>
            </a:endParaRPr>
          </a:p>
          <a:p>
            <a:r>
              <a:rPr lang="zh-CN" altLang="en-US" dirty="0">
                <a:latin typeface="华文细黑" panose="02010600040101010101" pitchFamily="2" charset="-122"/>
                <a:ea typeface="华文细黑" panose="02010600040101010101" pitchFamily="2" charset="-122"/>
              </a:rPr>
              <a:t>开场引导，</a:t>
            </a:r>
            <a:r>
              <a:rPr lang="zh-CN" altLang="en-US" dirty="0">
                <a:solidFill>
                  <a:srgbClr val="FF0000"/>
                </a:solidFill>
                <a:latin typeface="华文细黑" panose="02010600040101010101" pitchFamily="2" charset="-122"/>
                <a:ea typeface="华文细黑" panose="02010600040101010101" pitchFamily="2" charset="-122"/>
              </a:rPr>
              <a:t>自我介绍</a:t>
            </a:r>
            <a:r>
              <a:rPr lang="zh-CN" altLang="en-US" dirty="0">
                <a:latin typeface="华文细黑" panose="02010600040101010101" pitchFamily="2" charset="-122"/>
                <a:ea typeface="华文细黑" panose="02010600040101010101" pitchFamily="2" charset="-122"/>
              </a:rPr>
              <a:t>及嘉宾介绍。</a:t>
            </a:r>
            <a:endParaRPr lang="en-US" altLang="zh-CN" dirty="0">
              <a:latin typeface="华文细黑" panose="02010600040101010101" pitchFamily="2" charset="-122"/>
              <a:ea typeface="华文细黑" panose="02010600040101010101" pitchFamily="2" charset="-122"/>
            </a:endParaRPr>
          </a:p>
          <a:p>
            <a:endParaRPr lang="en-US" altLang="zh-CN" dirty="0">
              <a:latin typeface="华文细黑" panose="02010600040101010101" pitchFamily="2" charset="-122"/>
              <a:ea typeface="华文细黑"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华文细黑" panose="02010600040101010101" pitchFamily="2" charset="-122"/>
                <a:ea typeface="华文细黑" panose="02010600040101010101" pitchFamily="2" charset="-122"/>
              </a:rPr>
              <a:t>话术参考：</a:t>
            </a:r>
            <a:endParaRPr lang="en-US" altLang="zh-CN" dirty="0">
              <a:latin typeface="华文细黑" panose="02010600040101010101" pitchFamily="2" charset="-122"/>
              <a:ea typeface="华文细黑" panose="02010600040101010101" pitchFamily="2" charset="-122"/>
            </a:endParaRPr>
          </a:p>
          <a:p>
            <a:r>
              <a:rPr lang="en-US" altLang="zh-CN" dirty="0">
                <a:latin typeface="华文细黑" panose="02010600040101010101" pitchFamily="2" charset="-122"/>
                <a:ea typeface="华文细黑" panose="02010600040101010101" pitchFamily="2" charset="-122"/>
              </a:rPr>
              <a:t>- </a:t>
            </a:r>
            <a:r>
              <a:rPr lang="zh-CN" altLang="en-US" dirty="0">
                <a:latin typeface="华文细黑" panose="02010600040101010101" pitchFamily="2" charset="-122"/>
                <a:ea typeface="华文细黑" panose="02010600040101010101" pitchFamily="2" charset="-122"/>
              </a:rPr>
              <a:t>各位同学，大家下午</a:t>
            </a:r>
            <a:r>
              <a:rPr lang="en-US" altLang="zh-CN" dirty="0">
                <a:latin typeface="华文细黑" panose="02010600040101010101" pitchFamily="2" charset="-122"/>
                <a:ea typeface="华文细黑" panose="02010600040101010101" pitchFamily="2" charset="-122"/>
              </a:rPr>
              <a:t>/</a:t>
            </a:r>
            <a:r>
              <a:rPr lang="zh-CN" altLang="en-US" dirty="0">
                <a:latin typeface="华文细黑" panose="02010600040101010101" pitchFamily="2" charset="-122"/>
                <a:ea typeface="华文细黑" panose="02010600040101010101" pitchFamily="2" charset="-122"/>
              </a:rPr>
              <a:t>晚上好，</a:t>
            </a:r>
            <a:r>
              <a:rPr lang="zh-CN" altLang="en-US" sz="1200" kern="1200" dirty="0">
                <a:solidFill>
                  <a:schemeClr val="tx1"/>
                </a:solidFill>
                <a:latin typeface="华文细黑" panose="02010600040101010101" pitchFamily="2" charset="-122"/>
                <a:ea typeface="华文细黑" panose="02010600040101010101" pitchFamily="2" charset="-122"/>
                <a:cs typeface="+mn-cs"/>
              </a:rPr>
              <a:t>不负热望薇你而来</a:t>
            </a:r>
            <a:r>
              <a:rPr lang="zh-CN" altLang="en-US" dirty="0">
                <a:latin typeface="华文细黑" panose="02010600040101010101" pitchFamily="2" charset="-122"/>
                <a:ea typeface="华文细黑" panose="02010600040101010101" pitchFamily="2" charset="-122"/>
              </a:rPr>
              <a:t>，欢迎大家参加贝泰妮集团</a:t>
            </a:r>
            <a:r>
              <a:rPr lang="en-US" altLang="zh-CN" dirty="0">
                <a:latin typeface="华文细黑" panose="02010600040101010101" pitchFamily="2" charset="-122"/>
                <a:ea typeface="华文细黑" panose="02010600040101010101" pitchFamily="2" charset="-122"/>
              </a:rPr>
              <a:t>2024</a:t>
            </a:r>
            <a:r>
              <a:rPr lang="zh-CN" altLang="en-US" dirty="0">
                <a:latin typeface="华文细黑" panose="02010600040101010101" pitchFamily="2" charset="-122"/>
                <a:ea typeface="华文细黑" panose="02010600040101010101" pitchFamily="2" charset="-122"/>
              </a:rPr>
              <a:t>届校园宣讲会，我是今天的主持人</a:t>
            </a:r>
            <a:r>
              <a:rPr lang="en-US" altLang="zh-CN" dirty="0">
                <a:latin typeface="华文细黑" panose="02010600040101010101" pitchFamily="2" charset="-122"/>
                <a:ea typeface="华文细黑" panose="02010600040101010101" pitchFamily="2" charset="-122"/>
              </a:rPr>
              <a:t>xxx</a:t>
            </a:r>
            <a:r>
              <a:rPr lang="zh-CN" altLang="en-US" dirty="0">
                <a:latin typeface="华文细黑" panose="02010600040101010101" pitchFamily="2" charset="-122"/>
                <a:ea typeface="华文细黑" panose="02010600040101010101" pitchFamily="2" charset="-122"/>
              </a:rPr>
              <a:t>。</a:t>
            </a:r>
            <a:endParaRPr lang="en-US" altLang="zh-CN" dirty="0">
              <a:latin typeface="华文细黑" panose="02010600040101010101" pitchFamily="2" charset="-122"/>
              <a:ea typeface="华文细黑" panose="02010600040101010101" pitchFamily="2" charset="-122"/>
            </a:endParaRPr>
          </a:p>
          <a:p>
            <a:r>
              <a:rPr lang="en-US" altLang="zh-CN" dirty="0">
                <a:latin typeface="华文细黑" panose="02010600040101010101" pitchFamily="2" charset="-122"/>
                <a:ea typeface="华文细黑" panose="02010600040101010101" pitchFamily="2" charset="-122"/>
              </a:rPr>
              <a:t>- </a:t>
            </a:r>
            <a:r>
              <a:rPr lang="zh-CN" altLang="en-US" dirty="0">
                <a:latin typeface="华文细黑" panose="02010600040101010101" pitchFamily="2" charset="-122"/>
                <a:ea typeface="华文细黑" panose="02010600040101010101" pitchFamily="2" charset="-122"/>
              </a:rPr>
              <a:t>今天是贝泰妮校园宣讲会</a:t>
            </a:r>
            <a:r>
              <a:rPr lang="en-US" altLang="zh-CN" dirty="0">
                <a:latin typeface="华文细黑" panose="02010600040101010101" pitchFamily="2" charset="-122"/>
                <a:ea typeface="华文细黑" panose="02010600040101010101" pitchFamily="2" charset="-122"/>
              </a:rPr>
              <a:t>XX</a:t>
            </a:r>
            <a:r>
              <a:rPr lang="zh-CN" altLang="en-US" dirty="0">
                <a:latin typeface="华文细黑" panose="02010600040101010101" pitchFamily="2" charset="-122"/>
                <a:ea typeface="华文细黑" panose="02010600040101010101" pitchFamily="2" charset="-122"/>
              </a:rPr>
              <a:t>大学场，很高兴能够来到</a:t>
            </a:r>
            <a:r>
              <a:rPr lang="en-US" altLang="zh-CN" dirty="0">
                <a:latin typeface="华文细黑" panose="02010600040101010101" pitchFamily="2" charset="-122"/>
                <a:ea typeface="华文细黑" panose="02010600040101010101" pitchFamily="2" charset="-122"/>
              </a:rPr>
              <a:t>XX</a:t>
            </a:r>
            <a:r>
              <a:rPr lang="zh-CN" altLang="en-US" dirty="0">
                <a:latin typeface="华文细黑" panose="02010600040101010101" pitchFamily="2" charset="-122"/>
                <a:ea typeface="华文细黑" panose="02010600040101010101" pitchFamily="2" charset="-122"/>
              </a:rPr>
              <a:t>大学和在座的各位一起分享。</a:t>
            </a:r>
            <a:endParaRPr lang="en-US" altLang="zh-CN" dirty="0">
              <a:latin typeface="华文细黑" panose="02010600040101010101" pitchFamily="2" charset="-122"/>
              <a:ea typeface="华文细黑" panose="02010600040101010101" pitchFamily="2" charset="-122"/>
            </a:endParaRPr>
          </a:p>
        </p:txBody>
      </p:sp>
      <p:sp>
        <p:nvSpPr>
          <p:cNvPr id="4" name="灯片编号占位符 3"/>
          <p:cNvSpPr>
            <a:spLocks noGrp="1"/>
          </p:cNvSpPr>
          <p:nvPr>
            <p:ph type="sldNum" sz="quarter" idx="5"/>
          </p:nvPr>
        </p:nvSpPr>
        <p:spPr/>
        <p:txBody>
          <a:bodyPr/>
          <a:lstStyle/>
          <a:p>
            <a:fld id="{63F08352-8374-4F84-B663-611DD126B73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3F08352-8374-4F84-B663-611DD126B73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介绍公司活动：</a:t>
            </a:r>
            <a:endParaRPr lang="en-US" altLang="zh-CN" dirty="0"/>
          </a:p>
          <a:p>
            <a:r>
              <a:rPr lang="zh-CN" altLang="en-US" dirty="0"/>
              <a:t>六一儿童节、感恩节、中秋节、生日会、团建、运动会等</a:t>
            </a:r>
            <a:endParaRPr lang="en-US" altLang="zh-CN" dirty="0"/>
          </a:p>
          <a:p>
            <a:r>
              <a:rPr lang="zh-CN" altLang="en-US" dirty="0"/>
              <a:t>还有各类社团等待大家的加入（羽毛球社、篮球社、瑜伽社</a:t>
            </a:r>
            <a:r>
              <a:rPr lang="en-US" altLang="zh-CN" dirty="0"/>
              <a:t>…</a:t>
            </a:r>
            <a:r>
              <a:rPr lang="zh-CN" altLang="en-US" dirty="0"/>
              <a:t>）</a:t>
            </a:r>
            <a:endParaRPr lang="zh-CN" altLang="en-US" dirty="0"/>
          </a:p>
        </p:txBody>
      </p:sp>
      <p:sp>
        <p:nvSpPr>
          <p:cNvPr id="4" name="灯片编号占位符 3"/>
          <p:cNvSpPr>
            <a:spLocks noGrp="1"/>
          </p:cNvSpPr>
          <p:nvPr>
            <p:ph type="sldNum" sz="quarter" idx="5"/>
          </p:nvPr>
        </p:nvSpPr>
        <p:spPr/>
        <p:txBody>
          <a:bodyPr/>
          <a:lstStyle/>
          <a:p>
            <a:fld id="{63F08352-8374-4F84-B663-611DD126B73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0CCB0AA-C216-45C3-94C0-7474DB4F125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BBB3A3-7A26-4C36-BE86-BDDB3D0DC95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CCB0AA-C216-45C3-94C0-7474DB4F125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BBB3A3-7A26-4C36-BE86-BDDB3D0DC95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0CCB0AA-C216-45C3-94C0-7474DB4F125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BBB3A3-7A26-4C36-BE86-BDDB3D0DC95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0CCB0AA-C216-45C3-94C0-7474DB4F125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BBB3A3-7A26-4C36-BE86-BDDB3D0DC95A}"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0CCB0AA-C216-45C3-94C0-7474DB4F125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BBB3A3-7A26-4C36-BE86-BDDB3D0DC95A}"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0CCB0AA-C216-45C3-94C0-7474DB4F125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BBB3A3-7A26-4C36-BE86-BDDB3D0DC95A}"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showMasterSp="0">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838200" y="1825625"/>
            <a:ext cx="10515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a:xfrm>
            <a:off x="838200" y="6356350"/>
            <a:ext cx="2743200" cy="365125"/>
          </a:xfrm>
        </p:spPr>
        <p:txBody>
          <a:bodyPr/>
          <a:lstStyle>
            <a:lvl1pPr eaLnBrk="1" fontAlgn="auto" hangingPunct="1">
              <a:defRPr noProof="1">
                <a:latin typeface="+mn-lt"/>
                <a:ea typeface="+mn-ea"/>
              </a:defRPr>
            </a:lvl1pPr>
          </a:lstStyle>
          <a:p>
            <a:pPr>
              <a:defRPr/>
            </a:pPr>
            <a:fld id="{37351FB6-6D5C-4EEB-AA03-61AF490C97CB}" type="datetimeFigureOut">
              <a:rPr lang="zh-CN" altLang="en-US"/>
            </a:fld>
            <a:endParaRPr lang="zh-CN" altLang="en-US"/>
          </a:p>
        </p:txBody>
      </p:sp>
      <p:sp>
        <p:nvSpPr>
          <p:cNvPr id="5" name="页脚占位符 4"/>
          <p:cNvSpPr>
            <a:spLocks noGrp="1"/>
          </p:cNvSpPr>
          <p:nvPr>
            <p:ph type="ftr" sz="quarter" idx="11"/>
          </p:nvPr>
        </p:nvSpPr>
        <p:spPr>
          <a:xfrm>
            <a:off x="4038600" y="6356350"/>
            <a:ext cx="4114800" cy="365125"/>
          </a:xfrm>
        </p:spPr>
        <p:txBody>
          <a:bodyPr/>
          <a:lstStyle>
            <a:lvl1pPr eaLnBrk="1" fontAlgn="auto" hangingPunct="1">
              <a:defRPr noProof="1"/>
            </a:lvl1pPr>
          </a:lstStyle>
          <a:p>
            <a:pPr>
              <a:defRPr/>
            </a:pPr>
            <a:endParaRPr lang="zh-CN" altLang="en-US"/>
          </a:p>
        </p:txBody>
      </p:sp>
      <p:sp>
        <p:nvSpPr>
          <p:cNvPr id="6" name="灯片编号占位符 5"/>
          <p:cNvSpPr>
            <a:spLocks noGrp="1"/>
          </p:cNvSpPr>
          <p:nvPr>
            <p:ph type="sldNum" sz="quarter" idx="12"/>
          </p:nvPr>
        </p:nvSpPr>
        <p:spPr>
          <a:xfrm>
            <a:off x="8610600" y="6356350"/>
            <a:ext cx="2743200" cy="365125"/>
          </a:xfrm>
        </p:spPr>
        <p:txBody>
          <a:bodyPr vert="horz" wrap="square" lIns="91440" tIns="45720" rIns="91440" bIns="45720" numCol="1" anchor="t" anchorCtr="0" compatLnSpc="1"/>
          <a:lstStyle>
            <a:lvl1pPr eaLnBrk="1" hangingPunct="1">
              <a:defRPr/>
            </a:lvl1pPr>
          </a:lstStyle>
          <a:p>
            <a:pPr>
              <a:defRPr/>
            </a:pPr>
            <a:fld id="{BA53AB0B-B837-464B-9DC7-8F501F4A4FC2}"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494" y="314827"/>
            <a:ext cx="1180559" cy="67736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1" y="1"/>
            <a:ext cx="12192000" cy="6857999"/>
          </a:xfrm>
          <a:prstGeom prst="rect">
            <a:avLst/>
          </a:prstGeom>
        </p:spPr>
      </p:pic>
      <p:sp>
        <p:nvSpPr>
          <p:cNvPr id="9" name="矩形 8"/>
          <p:cNvSpPr/>
          <p:nvPr userDrawn="1"/>
        </p:nvSpPr>
        <p:spPr>
          <a:xfrm>
            <a:off x="1" y="1"/>
            <a:ext cx="12192000" cy="685799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userDrawn="1"/>
        </p:nvSpPr>
        <p:spPr>
          <a:xfrm>
            <a:off x="212035" y="198783"/>
            <a:ext cx="11772000" cy="6480000"/>
          </a:xfrm>
          <a:prstGeom prst="rect">
            <a:avLst/>
          </a:prstGeom>
          <a:noFill/>
          <a:ln w="28575">
            <a:solidFill>
              <a:srgbClr val="1C29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7709" y="390165"/>
            <a:ext cx="846001" cy="82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4_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1" y="1"/>
            <a:ext cx="12192000" cy="6857999"/>
          </a:xfrm>
          <a:prstGeom prst="rect">
            <a:avLst/>
          </a:prstGeom>
        </p:spPr>
      </p:pic>
      <p:sp>
        <p:nvSpPr>
          <p:cNvPr id="9" name="矩形 8"/>
          <p:cNvSpPr/>
          <p:nvPr userDrawn="1"/>
        </p:nvSpPr>
        <p:spPr>
          <a:xfrm>
            <a:off x="1" y="1"/>
            <a:ext cx="12192000" cy="685799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userDrawn="1"/>
        </p:nvSpPr>
        <p:spPr>
          <a:xfrm>
            <a:off x="212035" y="198783"/>
            <a:ext cx="11772000" cy="6480000"/>
          </a:xfrm>
          <a:prstGeom prst="rect">
            <a:avLst/>
          </a:prstGeom>
          <a:noFill/>
          <a:ln w="28575">
            <a:solidFill>
              <a:srgbClr val="1C29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3_标题和内容">
    <p:spTree>
      <p:nvGrpSpPr>
        <p:cNvPr id="1" name=""/>
        <p:cNvGrpSpPr/>
        <p:nvPr/>
      </p:nvGrpSpPr>
      <p:grpSpPr>
        <a:xfrm>
          <a:off x="0" y="0"/>
          <a:ext cx="0" cy="0"/>
          <a:chOff x="0" y="0"/>
          <a:chExt cx="0" cy="0"/>
        </a:xfrm>
      </p:grpSpPr>
      <p:sp>
        <p:nvSpPr>
          <p:cNvPr id="6" name="矩形 5"/>
          <p:cNvSpPr/>
          <p:nvPr userDrawn="1"/>
        </p:nvSpPr>
        <p:spPr>
          <a:xfrm>
            <a:off x="1" y="1"/>
            <a:ext cx="12192000" cy="685799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userDrawn="1"/>
        </p:nvSpPr>
        <p:spPr>
          <a:xfrm>
            <a:off x="212035" y="198783"/>
            <a:ext cx="11772000" cy="6480000"/>
          </a:xfrm>
          <a:prstGeom prst="rect">
            <a:avLst/>
          </a:prstGeom>
          <a:noFill/>
          <a:ln w="28575">
            <a:solidFill>
              <a:srgbClr val="1C29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7709" y="390165"/>
            <a:ext cx="846001" cy="82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showMasterSp="0" userDrawn="1">
  <p:cSld name="1_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1" y="1"/>
            <a:ext cx="12192000" cy="6857999"/>
          </a:xfrm>
          <a:prstGeom prst="rect">
            <a:avLst/>
          </a:prstGeom>
        </p:spPr>
      </p:pic>
      <p:sp>
        <p:nvSpPr>
          <p:cNvPr id="9" name="矩形 8"/>
          <p:cNvSpPr/>
          <p:nvPr userDrawn="1"/>
        </p:nvSpPr>
        <p:spPr>
          <a:xfrm>
            <a:off x="1" y="1"/>
            <a:ext cx="12192000" cy="685799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userDrawn="1"/>
        </p:nvSpPr>
        <p:spPr>
          <a:xfrm>
            <a:off x="212035" y="198783"/>
            <a:ext cx="11772000" cy="6480000"/>
          </a:xfrm>
          <a:prstGeom prst="rect">
            <a:avLst/>
          </a:prstGeom>
          <a:noFill/>
          <a:ln w="28575">
            <a:solidFill>
              <a:srgbClr val="1C29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3432" y="390165"/>
            <a:ext cx="570278" cy="55814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矩形 6"/>
          <p:cNvSpPr/>
          <p:nvPr userDrawn="1"/>
        </p:nvSpPr>
        <p:spPr>
          <a:xfrm>
            <a:off x="0" y="0"/>
            <a:ext cx="12192000" cy="3429000"/>
          </a:xfrm>
          <a:prstGeom prst="rect">
            <a:avLst/>
          </a:prstGeom>
          <a:solidFill>
            <a:srgbClr val="0D6BB1"/>
          </a:solidFill>
          <a:ln>
            <a:solidFill>
              <a:srgbClr val="0D6B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userDrawn="1"/>
        </p:nvSpPr>
        <p:spPr>
          <a:xfrm>
            <a:off x="0" y="3429000"/>
            <a:ext cx="12192000" cy="3429000"/>
          </a:xfrm>
          <a:prstGeom prst="rect">
            <a:avLst/>
          </a:prstGeom>
          <a:solidFill>
            <a:srgbClr val="002685"/>
          </a:solidFill>
          <a:ln>
            <a:solidFill>
              <a:srgbClr val="0026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6" name="组合 15"/>
          <p:cNvGrpSpPr/>
          <p:nvPr userDrawn="1"/>
        </p:nvGrpSpPr>
        <p:grpSpPr>
          <a:xfrm>
            <a:off x="481263" y="352925"/>
            <a:ext cx="11213432" cy="6176211"/>
            <a:chOff x="644711" y="549160"/>
            <a:chExt cx="10902577" cy="575310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t="16111"/>
            <a:stretch>
              <a:fillRect/>
            </a:stretch>
          </p:blipFill>
          <p:spPr>
            <a:xfrm>
              <a:off x="644711" y="549160"/>
              <a:ext cx="10902577" cy="5753100"/>
            </a:xfrm>
            <a:prstGeom prst="rect">
              <a:avLst/>
            </a:prstGeom>
          </p:spPr>
        </p:pic>
        <p:sp>
          <p:nvSpPr>
            <p:cNvPr id="10" name="直角三角形 9"/>
            <p:cNvSpPr/>
            <p:nvPr userDrawn="1"/>
          </p:nvSpPr>
          <p:spPr>
            <a:xfrm>
              <a:off x="644711" y="5654260"/>
              <a:ext cx="648000" cy="648000"/>
            </a:xfrm>
            <a:prstGeom prst="rtTriangle">
              <a:avLst/>
            </a:prstGeom>
            <a:solidFill>
              <a:srgbClr val="002584"/>
            </a:solidFill>
            <a:ln>
              <a:solidFill>
                <a:srgbClr val="0026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userDrawn="1"/>
          </p:nvSpPr>
          <p:spPr>
            <a:xfrm flipH="1">
              <a:off x="10899288" y="5654260"/>
              <a:ext cx="648000" cy="648000"/>
            </a:xfrm>
            <a:prstGeom prst="rtTriangle">
              <a:avLst/>
            </a:prstGeom>
            <a:solidFill>
              <a:srgbClr val="002584"/>
            </a:solidFill>
            <a:ln>
              <a:solidFill>
                <a:srgbClr val="0026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直角三角形 11"/>
            <p:cNvSpPr/>
            <p:nvPr userDrawn="1"/>
          </p:nvSpPr>
          <p:spPr>
            <a:xfrm rot="10800000" flipH="1">
              <a:off x="644712" y="549160"/>
              <a:ext cx="648000" cy="648000"/>
            </a:xfrm>
            <a:prstGeom prst="rtTriangle">
              <a:avLst/>
            </a:prstGeom>
            <a:solidFill>
              <a:srgbClr val="0D6BB1"/>
            </a:solidFill>
            <a:ln>
              <a:solidFill>
                <a:srgbClr val="0D6B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直角三角形 12"/>
            <p:cNvSpPr/>
            <p:nvPr userDrawn="1"/>
          </p:nvSpPr>
          <p:spPr>
            <a:xfrm rot="16200000" flipH="1">
              <a:off x="10899288" y="549160"/>
              <a:ext cx="648000" cy="648000"/>
            </a:xfrm>
            <a:prstGeom prst="rtTriangle">
              <a:avLst/>
            </a:prstGeom>
            <a:solidFill>
              <a:srgbClr val="0D6BB1"/>
            </a:solidFill>
            <a:ln>
              <a:solidFill>
                <a:srgbClr val="0D6B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13"/>
            <p:cNvSpPr/>
            <p:nvPr userDrawn="1"/>
          </p:nvSpPr>
          <p:spPr>
            <a:xfrm>
              <a:off x="1123950" y="873160"/>
              <a:ext cx="10020300" cy="478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userDrawn="1"/>
          </p:nvSpPr>
          <p:spPr>
            <a:xfrm>
              <a:off x="968711" y="1151030"/>
              <a:ext cx="10020300" cy="478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0CCB0AA-C216-45C3-94C0-7474DB4F125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BBB3A3-7A26-4C36-BE86-BDDB3D0DC95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0CCB0AA-C216-45C3-94C0-7474DB4F125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BBB3A3-7A26-4C36-BE86-BDDB3D0DC95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0CCB0AA-C216-45C3-94C0-7474DB4F125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BBB3A3-7A26-4C36-BE86-BDDB3D0DC95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7.jpeg"/><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CB0AA-C216-45C3-94C0-7474DB4F125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BBB3A3-7A26-4C36-BE86-BDDB3D0DC95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image" Target="../media/image44.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1.png"/><Relationship Id="rId7" Type="http://schemas.openxmlformats.org/officeDocument/2006/relationships/image" Target="../media/image60.png"/><Relationship Id="rId6" Type="http://schemas.openxmlformats.org/officeDocument/2006/relationships/tags" Target="../tags/tag23.xml"/><Relationship Id="rId5" Type="http://schemas.openxmlformats.org/officeDocument/2006/relationships/image" Target="../media/image59.jpeg"/><Relationship Id="rId4" Type="http://schemas.openxmlformats.org/officeDocument/2006/relationships/image" Target="../media/image58.png"/><Relationship Id="rId3" Type="http://schemas.microsoft.com/office/2007/relationships/hdphoto" Target="../media/image57.wdp"/><Relationship Id="rId2" Type="http://schemas.openxmlformats.org/officeDocument/2006/relationships/image" Target="../media/image56.png"/><Relationship Id="rId1"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9.pn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image" Target="../media/image17.jpeg"/><Relationship Id="rId7" Type="http://schemas.openxmlformats.org/officeDocument/2006/relationships/tags" Target="../tags/tag3.xml"/><Relationship Id="rId6" Type="http://schemas.openxmlformats.org/officeDocument/2006/relationships/image" Target="../media/image16.jpeg"/><Relationship Id="rId5" Type="http://schemas.openxmlformats.org/officeDocument/2006/relationships/tags" Target="../tags/tag2.xml"/><Relationship Id="rId4" Type="http://schemas.openxmlformats.org/officeDocument/2006/relationships/image" Target="../media/image15.png"/><Relationship Id="rId3" Type="http://schemas.openxmlformats.org/officeDocument/2006/relationships/image" Target="../media/image14.png"/><Relationship Id="rId20" Type="http://schemas.openxmlformats.org/officeDocument/2006/relationships/slideLayout" Target="../slideLayouts/slideLayout2.xml"/><Relationship Id="rId2" Type="http://schemas.openxmlformats.org/officeDocument/2006/relationships/image" Target="../media/image13.png"/><Relationship Id="rId19" Type="http://schemas.openxmlformats.org/officeDocument/2006/relationships/tags" Target="../tags/tag9.xml"/><Relationship Id="rId18" Type="http://schemas.openxmlformats.org/officeDocument/2006/relationships/image" Target="../media/image22.png"/><Relationship Id="rId17" Type="http://schemas.openxmlformats.org/officeDocument/2006/relationships/tags" Target="../tags/tag8.xml"/><Relationship Id="rId16" Type="http://schemas.openxmlformats.org/officeDocument/2006/relationships/image" Target="../media/image21.jpeg"/><Relationship Id="rId15" Type="http://schemas.openxmlformats.org/officeDocument/2006/relationships/tags" Target="../tags/tag7.xml"/><Relationship Id="rId14" Type="http://schemas.openxmlformats.org/officeDocument/2006/relationships/image" Target="../media/image20.jpeg"/><Relationship Id="rId13" Type="http://schemas.openxmlformats.org/officeDocument/2006/relationships/tags" Target="../tags/tag6.xml"/><Relationship Id="rId12" Type="http://schemas.openxmlformats.org/officeDocument/2006/relationships/image" Target="../media/image19.jpeg"/><Relationship Id="rId11" Type="http://schemas.openxmlformats.org/officeDocument/2006/relationships/tags" Target="../tags/tag5.xml"/><Relationship Id="rId10" Type="http://schemas.openxmlformats.org/officeDocument/2006/relationships/image" Target="../media/image18.jpeg"/><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9" Type="http://schemas.openxmlformats.org/officeDocument/2006/relationships/image" Target="../media/image28.jpeg"/><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microsoft.com/office/2007/relationships/hdphoto" Target="../media/image27.wdp"/><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9" Type="http://schemas.openxmlformats.org/officeDocument/2006/relationships/slideLayout" Target="../slideLayouts/slideLayout2.xml"/><Relationship Id="rId18" Type="http://schemas.openxmlformats.org/officeDocument/2006/relationships/tags" Target="../tags/tag17.xml"/><Relationship Id="rId17" Type="http://schemas.openxmlformats.org/officeDocument/2006/relationships/image" Target="../media/image32.png"/><Relationship Id="rId16" Type="http://schemas.openxmlformats.org/officeDocument/2006/relationships/tags" Target="../tags/tag16.xml"/><Relationship Id="rId15" Type="http://schemas.openxmlformats.org/officeDocument/2006/relationships/image" Target="../media/image31.png"/><Relationship Id="rId14" Type="http://schemas.openxmlformats.org/officeDocument/2006/relationships/tags" Target="../tags/tag15.xml"/><Relationship Id="rId13" Type="http://schemas.openxmlformats.org/officeDocument/2006/relationships/image" Target="../media/image30.jpeg"/><Relationship Id="rId12" Type="http://schemas.openxmlformats.org/officeDocument/2006/relationships/tags" Target="../tags/tag14.xml"/><Relationship Id="rId11" Type="http://schemas.openxmlformats.org/officeDocument/2006/relationships/image" Target="../media/image29.jpeg"/><Relationship Id="rId10" Type="http://schemas.openxmlformats.org/officeDocument/2006/relationships/tags" Target="../tags/tag13.xml"/><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1.xml"/><Relationship Id="rId6" Type="http://schemas.openxmlformats.org/officeDocument/2006/relationships/image" Target="../media/image35.png"/><Relationship Id="rId5" Type="http://schemas.openxmlformats.org/officeDocument/2006/relationships/tags" Target="../tags/tag20.xml"/><Relationship Id="rId4" Type="http://schemas.openxmlformats.org/officeDocument/2006/relationships/image" Target="../media/image34.png"/><Relationship Id="rId3" Type="http://schemas.openxmlformats.org/officeDocument/2006/relationships/tags" Target="../tags/tag19.xml"/><Relationship Id="rId2" Type="http://schemas.openxmlformats.org/officeDocument/2006/relationships/image" Target="../media/image33.jpeg"/><Relationship Id="rId1" Type="http://schemas.openxmlformats.org/officeDocument/2006/relationships/tags" Target="../tags/tag18.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image" Target="../media/image36.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tags" Target="../tags/tag22.xml"/><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srcRect/>
          <a:stretch>
            <a:fillRect l="-1000" r="-1000"/>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文本框 39"/>
          <p:cNvSpPr txBox="1">
            <a:spLocks noChangeArrowheads="1"/>
          </p:cNvSpPr>
          <p:nvPr/>
        </p:nvSpPr>
        <p:spPr bwMode="auto">
          <a:xfrm>
            <a:off x="1689100" y="462611"/>
            <a:ext cx="808990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600" b="1" dirty="0">
                <a:solidFill>
                  <a:srgbClr val="1C2954"/>
                </a:solidFill>
                <a:latin typeface="微软雅黑" panose="020B0503020204020204" charset="-122"/>
                <a:ea typeface="微软雅黑" panose="020B0503020204020204" charset="-122"/>
              </a:rPr>
              <a:t>公益活动</a:t>
            </a:r>
            <a:endParaRPr lang="zh-CN" altLang="en-US" sz="3600" b="1" dirty="0">
              <a:solidFill>
                <a:srgbClr val="1C2954"/>
              </a:solidFill>
              <a:latin typeface="微软雅黑" panose="020B0503020204020204" charset="-122"/>
              <a:ea typeface="微软雅黑" panose="020B0503020204020204" charset="-122"/>
            </a:endParaRPr>
          </a:p>
        </p:txBody>
      </p:sp>
      <p:sp>
        <p:nvSpPr>
          <p:cNvPr id="41" name="矩形 40"/>
          <p:cNvSpPr/>
          <p:nvPr/>
        </p:nvSpPr>
        <p:spPr>
          <a:xfrm>
            <a:off x="723900" y="1464513"/>
            <a:ext cx="6299200" cy="2111347"/>
          </a:xfrm>
          <a:prstGeom prst="rect">
            <a:avLst/>
          </a:prstGeom>
          <a:noFill/>
        </p:spPr>
        <p:txBody>
          <a:bodyPr wrap="square" rtlCol="0">
            <a:spAutoFit/>
          </a:bodyPr>
          <a:lstStyle/>
          <a:p>
            <a:pPr>
              <a:lnSpc>
                <a:spcPct val="160000"/>
              </a:lnSpc>
            </a:pPr>
            <a:r>
              <a:rPr lang="en-US" altLang="zh-CN" sz="1600" b="1" dirty="0">
                <a:solidFill>
                  <a:srgbClr val="0C62A6"/>
                </a:solidFill>
                <a:latin typeface="微软雅黑" panose="020B0503020204020204" charset="-122"/>
                <a:ea typeface="微软雅黑" panose="020B0503020204020204" charset="-122"/>
              </a:rPr>
              <a:t>【</a:t>
            </a:r>
            <a:r>
              <a:rPr lang="zh-CN" altLang="en-US" sz="1600" b="1" dirty="0">
                <a:solidFill>
                  <a:srgbClr val="0C62A6"/>
                </a:solidFill>
                <a:latin typeface="微软雅黑" panose="020B0503020204020204" charset="-122"/>
                <a:ea typeface="微软雅黑" panose="020B0503020204020204" charset="-122"/>
              </a:rPr>
              <a:t>薇诺娜“</a:t>
            </a:r>
            <a:r>
              <a:rPr lang="en-US" altLang="zh-CN" sz="1600" b="1" dirty="0">
                <a:solidFill>
                  <a:srgbClr val="0C62A6"/>
                </a:solidFill>
                <a:latin typeface="微软雅黑" panose="020B0503020204020204" charset="-122"/>
                <a:ea typeface="微软雅黑" panose="020B0503020204020204" charset="-122"/>
              </a:rPr>
              <a:t>5•25</a:t>
            </a:r>
            <a:r>
              <a:rPr lang="zh-CN" altLang="en-US" sz="1600" b="1" dirty="0">
                <a:solidFill>
                  <a:srgbClr val="0C62A6"/>
                </a:solidFill>
                <a:latin typeface="微软雅黑" panose="020B0503020204020204" charset="-122"/>
                <a:ea typeface="微软雅黑" panose="020B0503020204020204" charset="-122"/>
              </a:rPr>
              <a:t>全民护肤日”</a:t>
            </a:r>
            <a:r>
              <a:rPr lang="en-US" altLang="zh-CN" sz="1600" b="1" dirty="0">
                <a:solidFill>
                  <a:srgbClr val="0C62A6"/>
                </a:solidFill>
                <a:latin typeface="微软雅黑" panose="020B0503020204020204" charset="-122"/>
                <a:ea typeface="微软雅黑" panose="020B0503020204020204" charset="-122"/>
              </a:rPr>
              <a:t>】</a:t>
            </a:r>
            <a:endParaRPr lang="en-US" altLang="zh-CN" sz="1600" b="1" dirty="0">
              <a:solidFill>
                <a:srgbClr val="0C62A6"/>
              </a:solidFill>
              <a:latin typeface="微软雅黑" panose="020B0503020204020204" charset="-122"/>
              <a:ea typeface="微软雅黑" panose="020B0503020204020204" charset="-122"/>
            </a:endParaRPr>
          </a:p>
          <a:p>
            <a:pPr>
              <a:lnSpc>
                <a:spcPct val="160000"/>
              </a:lnSpc>
            </a:pPr>
            <a:r>
              <a:rPr lang="zh-CN" altLang="en-US" sz="1600" dirty="0">
                <a:solidFill>
                  <a:schemeClr val="tx1">
                    <a:lumMod val="65000"/>
                    <a:lumOff val="35000"/>
                  </a:schemeClr>
                </a:solidFill>
                <a:latin typeface="微软雅黑" panose="020B0503020204020204" charset="-122"/>
                <a:ea typeface="微软雅黑" panose="020B0503020204020204" charset="-122"/>
              </a:rPr>
              <a:t>自</a:t>
            </a:r>
            <a:r>
              <a:rPr lang="en-US" altLang="zh-CN" sz="1600" dirty="0">
                <a:solidFill>
                  <a:schemeClr val="tx1">
                    <a:lumMod val="65000"/>
                    <a:lumOff val="35000"/>
                  </a:schemeClr>
                </a:solidFill>
                <a:latin typeface="微软雅黑" panose="020B0503020204020204" charset="-122"/>
                <a:ea typeface="微软雅黑" panose="020B0503020204020204" charset="-122"/>
              </a:rPr>
              <a:t>2013</a:t>
            </a:r>
            <a:r>
              <a:rPr lang="zh-CN" altLang="en-US" sz="1600" dirty="0">
                <a:solidFill>
                  <a:schemeClr val="tx1">
                    <a:lumMod val="65000"/>
                    <a:lumOff val="35000"/>
                  </a:schemeClr>
                </a:solidFill>
                <a:latin typeface="微软雅黑" panose="020B0503020204020204" charset="-122"/>
                <a:ea typeface="微软雅黑" panose="020B0503020204020204" charset="-122"/>
              </a:rPr>
              <a:t>年起，每年</a:t>
            </a:r>
            <a:r>
              <a:rPr lang="en-US" altLang="zh-CN" sz="1600" dirty="0">
                <a:solidFill>
                  <a:schemeClr val="tx1">
                    <a:lumMod val="65000"/>
                    <a:lumOff val="35000"/>
                  </a:schemeClr>
                </a:solidFill>
                <a:latin typeface="微软雅黑" panose="020B0503020204020204" charset="-122"/>
                <a:ea typeface="微软雅黑" panose="020B0503020204020204" charset="-122"/>
              </a:rPr>
              <a:t>5</a:t>
            </a:r>
            <a:r>
              <a:rPr lang="zh-CN" altLang="en-US" sz="1600" dirty="0">
                <a:solidFill>
                  <a:schemeClr val="tx1">
                    <a:lumMod val="65000"/>
                    <a:lumOff val="35000"/>
                  </a:schemeClr>
                </a:solidFill>
                <a:latin typeface="微软雅黑" panose="020B0503020204020204" charset="-122"/>
                <a:ea typeface="微软雅黑" panose="020B0503020204020204" charset="-122"/>
              </a:rPr>
              <a:t>月</a:t>
            </a:r>
            <a:r>
              <a:rPr lang="en-US" altLang="zh-CN" sz="1600" dirty="0">
                <a:solidFill>
                  <a:schemeClr val="tx1">
                    <a:lumMod val="65000"/>
                    <a:lumOff val="35000"/>
                  </a:schemeClr>
                </a:solidFill>
                <a:latin typeface="微软雅黑" panose="020B0503020204020204" charset="-122"/>
                <a:ea typeface="微软雅黑" panose="020B0503020204020204" charset="-122"/>
              </a:rPr>
              <a:t>25</a:t>
            </a:r>
            <a:r>
              <a:rPr lang="zh-CN" altLang="en-US" sz="1600" dirty="0">
                <a:solidFill>
                  <a:schemeClr val="tx1">
                    <a:lumMod val="65000"/>
                    <a:lumOff val="35000"/>
                  </a:schemeClr>
                </a:solidFill>
                <a:latin typeface="微软雅黑" panose="020B0503020204020204" charset="-122"/>
                <a:ea typeface="微软雅黑" panose="020B0503020204020204" charset="-122"/>
              </a:rPr>
              <a:t>日开展</a:t>
            </a:r>
            <a:r>
              <a:rPr lang="zh-CN" altLang="en-US" b="1" dirty="0">
                <a:solidFill>
                  <a:schemeClr val="tx1">
                    <a:lumMod val="65000"/>
                    <a:lumOff val="35000"/>
                  </a:schemeClr>
                </a:solidFill>
                <a:latin typeface="微软雅黑" panose="020B0503020204020204" charset="-122"/>
                <a:ea typeface="微软雅黑" panose="020B0503020204020204" charset="-122"/>
              </a:rPr>
              <a:t>全民护肤日大型义诊活动</a:t>
            </a:r>
            <a:endParaRPr lang="en-US" altLang="zh-CN" sz="1600" dirty="0">
              <a:solidFill>
                <a:schemeClr val="tx1">
                  <a:lumMod val="65000"/>
                  <a:lumOff val="35000"/>
                </a:schemeClr>
              </a:solidFill>
              <a:latin typeface="微软雅黑" panose="020B0503020204020204" charset="-122"/>
              <a:ea typeface="微软雅黑" panose="020B0503020204020204" charset="-122"/>
            </a:endParaRPr>
          </a:p>
          <a:p>
            <a:pPr>
              <a:lnSpc>
                <a:spcPct val="160000"/>
              </a:lnSpc>
            </a:pPr>
            <a:r>
              <a:rPr lang="zh-CN" altLang="en-US" sz="1600" dirty="0">
                <a:solidFill>
                  <a:schemeClr val="tx1">
                    <a:lumMod val="65000"/>
                    <a:lumOff val="35000"/>
                  </a:schemeClr>
                </a:solidFill>
                <a:latin typeface="微软雅黑" panose="020B0503020204020204" charset="-122"/>
                <a:ea typeface="微软雅黑" panose="020B0503020204020204" charset="-122"/>
              </a:rPr>
              <a:t>薇诺娜携手中国医师协会，在</a:t>
            </a:r>
            <a:r>
              <a:rPr lang="en-US" altLang="zh-CN" sz="1600" dirty="0">
                <a:solidFill>
                  <a:schemeClr val="tx1">
                    <a:lumMod val="65000"/>
                    <a:lumOff val="35000"/>
                  </a:schemeClr>
                </a:solidFill>
                <a:latin typeface="微软雅黑" panose="020B0503020204020204" charset="-122"/>
                <a:ea typeface="微软雅黑" panose="020B0503020204020204" charset="-122"/>
              </a:rPr>
              <a:t>5·25</a:t>
            </a:r>
            <a:r>
              <a:rPr lang="zh-CN" altLang="en-US" sz="1600" dirty="0">
                <a:solidFill>
                  <a:schemeClr val="tx1">
                    <a:lumMod val="65000"/>
                    <a:lumOff val="35000"/>
                  </a:schemeClr>
                </a:solidFill>
                <a:latin typeface="微软雅黑" panose="020B0503020204020204" charset="-122"/>
                <a:ea typeface="微软雅黑" panose="020B0503020204020204" charset="-122"/>
              </a:rPr>
              <a:t>全民护肤日开展</a:t>
            </a:r>
            <a:r>
              <a:rPr lang="zh-CN" altLang="en-US" sz="1600" b="1" dirty="0">
                <a:solidFill>
                  <a:srgbClr val="E60012"/>
                </a:solidFill>
                <a:latin typeface="微软雅黑" panose="020B0503020204020204" charset="-122"/>
                <a:ea typeface="微软雅黑" panose="020B0503020204020204" charset="-122"/>
              </a:rPr>
              <a:t>大型义诊（</a:t>
            </a:r>
            <a:r>
              <a:rPr lang="en-US" altLang="zh-CN" sz="1600" b="1" dirty="0">
                <a:solidFill>
                  <a:srgbClr val="E60012"/>
                </a:solidFill>
                <a:latin typeface="微软雅黑" panose="020B0503020204020204" charset="-122"/>
                <a:ea typeface="微软雅黑" panose="020B0503020204020204" charset="-122"/>
              </a:rPr>
              <a:t>3000</a:t>
            </a:r>
            <a:r>
              <a:rPr lang="zh-CN" altLang="en-US" sz="1600" b="1" dirty="0">
                <a:solidFill>
                  <a:srgbClr val="E60012"/>
                </a:solidFill>
                <a:latin typeface="微软雅黑" panose="020B0503020204020204" charset="-122"/>
                <a:ea typeface="微软雅黑" panose="020B0503020204020204" charset="-122"/>
              </a:rPr>
              <a:t>家专业机构）</a:t>
            </a:r>
            <a:r>
              <a:rPr lang="zh-CN" altLang="en-US" sz="1600" dirty="0">
                <a:solidFill>
                  <a:schemeClr val="tx1">
                    <a:lumMod val="65000"/>
                    <a:lumOff val="35000"/>
                  </a:schemeClr>
                </a:solidFill>
                <a:latin typeface="微软雅黑" panose="020B0503020204020204" charset="-122"/>
                <a:ea typeface="微软雅黑" panose="020B0503020204020204" charset="-122"/>
              </a:rPr>
              <a:t>活动，在全国范围内开展皮肤免费咨询活动，传播科学护肤，理性护肤的相关知识。</a:t>
            </a:r>
            <a:endParaRPr lang="zh-CN" altLang="en-US" sz="1600" dirty="0">
              <a:solidFill>
                <a:schemeClr val="tx1">
                  <a:lumMod val="65000"/>
                  <a:lumOff val="35000"/>
                </a:schemeClr>
              </a:solidFill>
              <a:latin typeface="微软雅黑" panose="020B0503020204020204" charset="-122"/>
              <a:ea typeface="微软雅黑" panose="020B0503020204020204" charset="-122"/>
            </a:endParaRPr>
          </a:p>
        </p:txBody>
      </p:sp>
      <p:grpSp>
        <p:nvGrpSpPr>
          <p:cNvPr id="42" name="组合 41"/>
          <p:cNvGrpSpPr/>
          <p:nvPr/>
        </p:nvGrpSpPr>
        <p:grpSpPr>
          <a:xfrm>
            <a:off x="7370925" y="1376440"/>
            <a:ext cx="3997162" cy="2613210"/>
            <a:chOff x="1491195" y="579660"/>
            <a:chExt cx="8676349" cy="5853823"/>
          </a:xfrm>
        </p:grpSpPr>
        <p:pic>
          <p:nvPicPr>
            <p:cNvPr id="43" name="图片 42"/>
            <p:cNvPicPr>
              <a:picLocks noChangeAspect="1"/>
            </p:cNvPicPr>
            <p:nvPr/>
          </p:nvPicPr>
          <p:blipFill>
            <a:blip r:embed="rId1"/>
            <a:stretch>
              <a:fillRect/>
            </a:stretch>
          </p:blipFill>
          <p:spPr>
            <a:xfrm>
              <a:off x="1491195" y="579660"/>
              <a:ext cx="4400011" cy="3123350"/>
            </a:xfrm>
            <a:prstGeom prst="rect">
              <a:avLst/>
            </a:prstGeom>
          </p:spPr>
        </p:pic>
        <p:pic>
          <p:nvPicPr>
            <p:cNvPr id="44" name="图片 43"/>
            <p:cNvPicPr>
              <a:picLocks noChangeAspect="1"/>
            </p:cNvPicPr>
            <p:nvPr/>
          </p:nvPicPr>
          <p:blipFill>
            <a:blip r:embed="rId2"/>
            <a:stretch>
              <a:fillRect/>
            </a:stretch>
          </p:blipFill>
          <p:spPr>
            <a:xfrm>
              <a:off x="6095998" y="579660"/>
              <a:ext cx="4071545" cy="3123350"/>
            </a:xfrm>
            <a:prstGeom prst="rect">
              <a:avLst/>
            </a:prstGeom>
          </p:spPr>
        </p:pic>
        <p:pic>
          <p:nvPicPr>
            <p:cNvPr id="45" name="Picture 4" descr="现场图片"/>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0636" y="3795148"/>
              <a:ext cx="4390570" cy="26383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http://www.yoka.com/dna/pics/ba17a5b7/1/d3d315a137e9b55bb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703"/>
            <a:stretch>
              <a:fillRect/>
            </a:stretch>
          </p:blipFill>
          <p:spPr bwMode="auto">
            <a:xfrm>
              <a:off x="6095999" y="3795148"/>
              <a:ext cx="4071545" cy="2638335"/>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矩形 46"/>
          <p:cNvSpPr/>
          <p:nvPr/>
        </p:nvSpPr>
        <p:spPr>
          <a:xfrm>
            <a:off x="4495799" y="4466419"/>
            <a:ext cx="7277101" cy="1594283"/>
          </a:xfrm>
          <a:prstGeom prst="rect">
            <a:avLst/>
          </a:prstGeom>
        </p:spPr>
        <p:txBody>
          <a:bodyPr wrap="square">
            <a:spAutoFit/>
          </a:bodyPr>
          <a:lstStyle/>
          <a:p>
            <a:pPr>
              <a:lnSpc>
                <a:spcPct val="160000"/>
              </a:lnSpc>
            </a:pPr>
            <a:r>
              <a:rPr lang="en-US" altLang="zh-CN" sz="1600" b="1" dirty="0">
                <a:solidFill>
                  <a:srgbClr val="0C62A6"/>
                </a:solidFill>
                <a:latin typeface="微软雅黑" panose="020B0503020204020204" charset="-122"/>
                <a:ea typeface="微软雅黑" panose="020B0503020204020204" charset="-122"/>
              </a:rPr>
              <a:t>【</a:t>
            </a:r>
            <a:r>
              <a:rPr lang="zh-CN" altLang="en-US" sz="1600" b="1" dirty="0">
                <a:solidFill>
                  <a:srgbClr val="0C62A6"/>
                </a:solidFill>
                <a:latin typeface="微软雅黑" panose="020B0503020204020204" charset="-122"/>
                <a:ea typeface="微软雅黑" panose="020B0503020204020204" charset="-122"/>
              </a:rPr>
              <a:t>薇笑阳光计划</a:t>
            </a:r>
            <a:r>
              <a:rPr lang="en-US" altLang="zh-CN" sz="1600" b="1" dirty="0">
                <a:solidFill>
                  <a:srgbClr val="0C62A6"/>
                </a:solidFill>
                <a:latin typeface="微软雅黑" panose="020B0503020204020204" charset="-122"/>
                <a:ea typeface="微软雅黑" panose="020B0503020204020204" charset="-122"/>
              </a:rPr>
              <a:t>】</a:t>
            </a:r>
            <a:endParaRPr lang="en-US" altLang="zh-CN" sz="1600" b="1" dirty="0">
              <a:solidFill>
                <a:srgbClr val="0C62A6"/>
              </a:solidFill>
              <a:latin typeface="微软雅黑" panose="020B0503020204020204" charset="-122"/>
              <a:ea typeface="微软雅黑" panose="020B0503020204020204" charset="-122"/>
            </a:endParaRPr>
          </a:p>
          <a:p>
            <a:pPr>
              <a:lnSpc>
                <a:spcPct val="150000"/>
              </a:lnSpc>
            </a:pPr>
            <a:r>
              <a:rPr lang="zh-CN" altLang="en-US" sz="1600" b="1" dirty="0">
                <a:solidFill>
                  <a:srgbClr val="171A1D"/>
                </a:solidFill>
                <a:latin typeface="微软雅黑" panose="020B0503020204020204" charset="-122"/>
                <a:ea typeface="微软雅黑" panose="020B0503020204020204" charset="-122"/>
              </a:rPr>
              <a:t>薇笑阳光计划</a:t>
            </a:r>
            <a:r>
              <a:rPr lang="zh-CN" altLang="en-US" sz="1600" dirty="0">
                <a:solidFill>
                  <a:srgbClr val="171A1D"/>
                </a:solidFill>
                <a:latin typeface="微软雅黑" panose="020B0503020204020204" charset="-122"/>
                <a:ea typeface="微软雅黑" panose="020B0503020204020204" charset="-122"/>
              </a:rPr>
              <a:t>是薇诺娜于</a:t>
            </a:r>
            <a:r>
              <a:rPr lang="en-US" altLang="zh-CN" sz="1600" b="1" dirty="0">
                <a:solidFill>
                  <a:srgbClr val="C00000"/>
                </a:solidFill>
                <a:latin typeface="微软雅黑" panose="020B0503020204020204" charset="-122"/>
                <a:ea typeface="微软雅黑" panose="020B0503020204020204" charset="-122"/>
              </a:rPr>
              <a:t>2016</a:t>
            </a:r>
            <a:r>
              <a:rPr lang="zh-CN" altLang="en-US" sz="1600" b="1" dirty="0">
                <a:solidFill>
                  <a:srgbClr val="C00000"/>
                </a:solidFill>
                <a:latin typeface="微软雅黑" panose="020B0503020204020204" charset="-122"/>
                <a:ea typeface="微软雅黑" panose="020B0503020204020204" charset="-122"/>
              </a:rPr>
              <a:t>年</a:t>
            </a:r>
            <a:r>
              <a:rPr lang="zh-CN" altLang="en-US" sz="1600" dirty="0">
                <a:solidFill>
                  <a:srgbClr val="171A1D"/>
                </a:solidFill>
                <a:latin typeface="微软雅黑" panose="020B0503020204020204" charset="-122"/>
                <a:ea typeface="微软雅黑" panose="020B0503020204020204" charset="-122"/>
              </a:rPr>
              <a:t>发起的防晒主题公益活动。该活动于每年</a:t>
            </a:r>
            <a:r>
              <a:rPr lang="en-US" altLang="zh-CN" sz="1600" dirty="0">
                <a:solidFill>
                  <a:srgbClr val="171A1D"/>
                </a:solidFill>
                <a:latin typeface="微软雅黑" panose="020B0503020204020204" charset="-122"/>
                <a:ea typeface="微软雅黑" panose="020B0503020204020204" charset="-122"/>
              </a:rPr>
              <a:t>8-10</a:t>
            </a:r>
            <a:r>
              <a:rPr lang="zh-CN" altLang="en-US" sz="1600" dirty="0">
                <a:solidFill>
                  <a:srgbClr val="171A1D"/>
                </a:solidFill>
                <a:latin typeface="微软雅黑" panose="020B0503020204020204" charset="-122"/>
                <a:ea typeface="微软雅黑" panose="020B0503020204020204" charset="-122"/>
              </a:rPr>
              <a:t>月发起，旨在全国尤其是紫外线侵害较严重区域科普防晒知识，帮助市民抵御部分紫外线对皮肤的侵害，逐渐养成护肤习惯，从而预防皮肤光损伤的产生。</a:t>
            </a:r>
            <a:endParaRPr lang="zh-CN" altLang="en-US" sz="1600" dirty="0">
              <a:latin typeface="微软雅黑" panose="020B0503020204020204" charset="-122"/>
              <a:ea typeface="微软雅黑" panose="020B0503020204020204" charset="-122"/>
            </a:endParaRPr>
          </a:p>
        </p:txBody>
      </p:sp>
      <p:pic>
        <p:nvPicPr>
          <p:cNvPr id="48" name="Picture 8" descr="薇诺娜发起薇笑阳光计划公益活动"/>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701" y="4127500"/>
            <a:ext cx="3234042" cy="20066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6"/>
          <a:stretch>
            <a:fillRect/>
          </a:stretch>
        </p:blipFill>
        <p:spPr>
          <a:xfrm>
            <a:off x="6205874" y="4414741"/>
            <a:ext cx="1463889" cy="48190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3595824" y="648213"/>
            <a:ext cx="4264764"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3600" b="1" dirty="0" err="1">
                <a:solidFill>
                  <a:srgbClr val="1C2954"/>
                </a:solidFill>
                <a:latin typeface="微软雅黑" panose="020B0503020204020204" charset="-122"/>
                <a:ea typeface="微软雅黑" panose="020B0503020204020204" charset="-122"/>
                <a:cs typeface="微软雅黑" panose="020B0503020204020204" charset="-122"/>
              </a:rPr>
              <a:t>BTNer</a:t>
            </a:r>
            <a:r>
              <a:rPr lang="zh-CN" altLang="en-US" sz="3600" b="1" dirty="0">
                <a:solidFill>
                  <a:srgbClr val="1C2954"/>
                </a:solidFill>
                <a:latin typeface="微软雅黑" panose="020B0503020204020204" charset="-122"/>
                <a:ea typeface="微软雅黑" panose="020B0503020204020204" charset="-122"/>
                <a:cs typeface="微软雅黑" panose="020B0503020204020204" charset="-122"/>
              </a:rPr>
              <a:t>的愉快活动</a:t>
            </a:r>
            <a:endParaRPr lang="zh-CN" altLang="en-US" sz="3600" b="1" dirty="0">
              <a:solidFill>
                <a:srgbClr val="1C2954"/>
              </a:solidFill>
              <a:latin typeface="微软雅黑" panose="020B0503020204020204" charset="-122"/>
              <a:ea typeface="微软雅黑" panose="020B0503020204020204" charset="-122"/>
              <a:cs typeface="微软雅黑" panose="020B0503020204020204" charset="-122"/>
            </a:endParaRPr>
          </a:p>
        </p:txBody>
      </p:sp>
      <p:sp>
        <p:nvSpPr>
          <p:cNvPr id="3" name="矩形 2"/>
          <p:cNvSpPr/>
          <p:nvPr/>
        </p:nvSpPr>
        <p:spPr>
          <a:xfrm>
            <a:off x="885825" y="5381625"/>
            <a:ext cx="2514600" cy="447675"/>
          </a:xfrm>
          <a:prstGeom prst="rect">
            <a:avLst/>
          </a:prstGeom>
          <a:solidFill>
            <a:srgbClr val="FBFBFB"/>
          </a:solidFill>
          <a:ln>
            <a:solidFill>
              <a:srgbClr val="FBF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室内, 天花板, 桌子, 站&#10;&#10;描述已自动生成"/>
          <p:cNvPicPr/>
          <p:nvPr/>
        </p:nvPicPr>
        <p:blipFill>
          <a:blip r:embed="rId1" cstate="print">
            <a:extLst>
              <a:ext uri="{28A0092B-C50C-407E-A947-70E740481C1C}">
                <a14:useLocalDpi xmlns:a14="http://schemas.microsoft.com/office/drawing/2010/main" val="0"/>
              </a:ext>
            </a:extLst>
          </a:blip>
          <a:stretch>
            <a:fillRect/>
          </a:stretch>
        </p:blipFill>
        <p:spPr>
          <a:xfrm>
            <a:off x="781393" y="1518968"/>
            <a:ext cx="3247200" cy="2433600"/>
          </a:xfrm>
          <a:prstGeom prst="ellipse">
            <a:avLst/>
          </a:prstGeom>
          <a:ln>
            <a:noFill/>
          </a:ln>
          <a:effectLst>
            <a:softEdge rad="112500"/>
          </a:effectLst>
        </p:spPr>
      </p:pic>
      <p:pic>
        <p:nvPicPr>
          <p:cNvPr id="10" name="图片 9" descr="桌子上放满了不同类型的食物&#10;&#10;描述已自动生成"/>
          <p:cNvPicPr/>
          <p:nvPr/>
        </p:nvPicPr>
        <p:blipFill>
          <a:blip r:embed="rId2" cstate="print">
            <a:extLst>
              <a:ext uri="{28A0092B-C50C-407E-A947-70E740481C1C}">
                <a14:useLocalDpi xmlns:a14="http://schemas.microsoft.com/office/drawing/2010/main" val="0"/>
              </a:ext>
            </a:extLst>
          </a:blip>
          <a:stretch>
            <a:fillRect/>
          </a:stretch>
        </p:blipFill>
        <p:spPr>
          <a:xfrm>
            <a:off x="3458363" y="1518519"/>
            <a:ext cx="3246755" cy="2433600"/>
          </a:xfrm>
          <a:prstGeom prst="ellipse">
            <a:avLst/>
          </a:prstGeom>
          <a:ln>
            <a:noFill/>
          </a:ln>
          <a:effectLst>
            <a:softEdge rad="112500"/>
          </a:effectLst>
        </p:spPr>
      </p:pic>
      <p:pic>
        <p:nvPicPr>
          <p:cNvPr id="12" name="图片 11" descr="桌子上放着许多蛋糕&#10;&#10;低可信度描述已自动生成"/>
          <p:cNvPicPr/>
          <p:nvPr/>
        </p:nvPicPr>
        <p:blipFill>
          <a:blip r:embed="rId3" cstate="print">
            <a:extLst>
              <a:ext uri="{28A0092B-C50C-407E-A947-70E740481C1C}">
                <a14:useLocalDpi xmlns:a14="http://schemas.microsoft.com/office/drawing/2010/main" val="0"/>
              </a:ext>
            </a:extLst>
          </a:blip>
          <a:stretch>
            <a:fillRect/>
          </a:stretch>
        </p:blipFill>
        <p:spPr>
          <a:xfrm>
            <a:off x="6134888" y="1654383"/>
            <a:ext cx="3246755" cy="2433600"/>
          </a:xfrm>
          <a:prstGeom prst="ellipse">
            <a:avLst/>
          </a:prstGeom>
          <a:ln>
            <a:noFill/>
          </a:ln>
          <a:effectLst>
            <a:softEdge rad="112500"/>
          </a:effectLst>
        </p:spPr>
      </p:pic>
      <p:pic>
        <p:nvPicPr>
          <p:cNvPr id="14" name="图片 13" descr="许多人在看演唱会&#10;&#10;低可信度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2803" y="3428944"/>
            <a:ext cx="3246783" cy="2435087"/>
          </a:xfrm>
          <a:prstGeom prst="ellipse">
            <a:avLst/>
          </a:prstGeom>
          <a:ln>
            <a:noFill/>
          </a:ln>
          <a:effectLst>
            <a:softEdge rad="112500"/>
          </a:effectLst>
        </p:spPr>
      </p:pic>
      <p:pic>
        <p:nvPicPr>
          <p:cNvPr id="20" name="图片 19" descr="一群人站在一起&#10;&#10;中度可信度描述已自动生成"/>
          <p:cNvPicPr/>
          <p:nvPr/>
        </p:nvPicPr>
        <p:blipFill>
          <a:blip r:embed="rId5" cstate="print">
            <a:extLst>
              <a:ext uri="{28A0092B-C50C-407E-A947-70E740481C1C}">
                <a14:useLocalDpi xmlns:a14="http://schemas.microsoft.com/office/drawing/2010/main" val="0"/>
              </a:ext>
            </a:extLst>
          </a:blip>
          <a:stretch>
            <a:fillRect/>
          </a:stretch>
        </p:blipFill>
        <p:spPr>
          <a:xfrm>
            <a:off x="4754706" y="3518288"/>
            <a:ext cx="3247200" cy="2433600"/>
          </a:xfrm>
          <a:prstGeom prst="ellipse">
            <a:avLst/>
          </a:prstGeom>
          <a:ln>
            <a:noFill/>
          </a:ln>
          <a:effectLst>
            <a:softEdge rad="112500"/>
          </a:effectLst>
        </p:spPr>
      </p:pic>
      <p:sp>
        <p:nvSpPr>
          <p:cNvPr id="11" name="文本框 10"/>
          <p:cNvSpPr txBox="1"/>
          <p:nvPr/>
        </p:nvSpPr>
        <p:spPr>
          <a:xfrm>
            <a:off x="10211073" y="2062146"/>
            <a:ext cx="1856096" cy="3415030"/>
          </a:xfrm>
          <a:prstGeom prst="rect">
            <a:avLst/>
          </a:prstGeom>
          <a:noFill/>
        </p:spPr>
        <p:txBody>
          <a:bodyPr wrap="square" rtlCol="0">
            <a:spAutoFit/>
          </a:bodyPr>
          <a:lstStyle/>
          <a:p>
            <a:pPr>
              <a:lnSpc>
                <a:spcPct val="150000"/>
              </a:lnSpc>
            </a:pPr>
            <a:r>
              <a:rPr lang="zh-CN" altLang="en-US" sz="1600" dirty="0">
                <a:latin typeface="微软雅黑" panose="020B0503020204020204" charset="-122"/>
                <a:ea typeface="微软雅黑" panose="020B0503020204020204" charset="-122"/>
                <a:cs typeface="微软雅黑" panose="020B0503020204020204" charset="-122"/>
              </a:rPr>
              <a:t>还有，</a:t>
            </a:r>
            <a:endParaRPr lang="en-US" altLang="zh-CN" sz="160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dirty="0">
                <a:latin typeface="微软雅黑" panose="020B0503020204020204" charset="-122"/>
                <a:ea typeface="微软雅黑" panose="020B0503020204020204" charset="-122"/>
                <a:cs typeface="微软雅黑" panose="020B0503020204020204" charset="-122"/>
              </a:rPr>
              <a:t>生日会</a:t>
            </a:r>
            <a:endParaRPr lang="en-US" altLang="zh-CN" sz="160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dirty="0">
                <a:latin typeface="微软雅黑" panose="020B0503020204020204" charset="-122"/>
                <a:ea typeface="微软雅黑" panose="020B0503020204020204" charset="-122"/>
                <a:cs typeface="微软雅黑" panose="020B0503020204020204" charset="-122"/>
              </a:rPr>
              <a:t>小狼开放日</a:t>
            </a:r>
            <a:endParaRPr lang="en-US" altLang="zh-CN" sz="160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dirty="0">
                <a:latin typeface="微软雅黑" panose="020B0503020204020204" charset="-122"/>
                <a:ea typeface="微软雅黑" panose="020B0503020204020204" charset="-122"/>
                <a:cs typeface="微软雅黑" panose="020B0503020204020204" charset="-122"/>
              </a:rPr>
              <a:t>部门团建</a:t>
            </a:r>
            <a:endParaRPr lang="en-US" altLang="zh-CN" sz="1600" dirty="0">
              <a:latin typeface="微软雅黑" panose="020B0503020204020204" charset="-122"/>
              <a:ea typeface="微软雅黑" panose="020B0503020204020204" charset="-122"/>
              <a:cs typeface="微软雅黑" panose="020B0503020204020204" charset="-122"/>
            </a:endParaRPr>
          </a:p>
          <a:p>
            <a:pPr>
              <a:lnSpc>
                <a:spcPct val="150000"/>
              </a:lnSpc>
            </a:pPr>
            <a:endParaRPr lang="en-US" altLang="zh-CN" sz="1600" dirty="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600" dirty="0">
                <a:latin typeface="微软雅黑" panose="020B0503020204020204" charset="-122"/>
                <a:ea typeface="微软雅黑" panose="020B0503020204020204" charset="-122"/>
                <a:cs typeface="微软雅黑" panose="020B0503020204020204" charset="-122"/>
              </a:rPr>
              <a:t>…</a:t>
            </a:r>
            <a:endParaRPr lang="en-US" altLang="zh-CN" sz="1600" dirty="0">
              <a:latin typeface="微软雅黑" panose="020B0503020204020204" charset="-122"/>
              <a:ea typeface="微软雅黑" panose="020B0503020204020204" charset="-122"/>
              <a:cs typeface="微软雅黑" panose="020B0503020204020204" charset="-122"/>
            </a:endParaRPr>
          </a:p>
          <a:p>
            <a:pPr>
              <a:lnSpc>
                <a:spcPct val="150000"/>
              </a:lnSpc>
            </a:pPr>
            <a:endParaRPr lang="en-US" altLang="zh-CN" sz="160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dirty="0">
                <a:latin typeface="微软雅黑" panose="020B0503020204020204" charset="-122"/>
                <a:ea typeface="微软雅黑" panose="020B0503020204020204" charset="-122"/>
                <a:cs typeface="微软雅黑" panose="020B0503020204020204" charset="-122"/>
              </a:rPr>
              <a:t>丰富多彩，</a:t>
            </a:r>
            <a:endParaRPr lang="en-US" altLang="zh-CN" sz="160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dirty="0">
                <a:latin typeface="微软雅黑" panose="020B0503020204020204" charset="-122"/>
                <a:ea typeface="微软雅黑" panose="020B0503020204020204" charset="-122"/>
                <a:cs typeface="微软雅黑" panose="020B0503020204020204" charset="-122"/>
              </a:rPr>
              <a:t>有趣有料！</a:t>
            </a:r>
            <a:endParaRPr lang="en-US" altLang="zh-CN" sz="16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4568310" y="607269"/>
            <a:ext cx="308133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600" b="1" dirty="0">
                <a:solidFill>
                  <a:srgbClr val="1C2954"/>
                </a:solidFill>
                <a:latin typeface="微软雅黑" panose="020B0503020204020204" charset="-122"/>
                <a:ea typeface="微软雅黑" panose="020B0503020204020204" charset="-122"/>
              </a:rPr>
              <a:t>公司环境</a:t>
            </a:r>
            <a:endParaRPr lang="zh-CN" altLang="en-US" sz="3600" b="1" dirty="0">
              <a:solidFill>
                <a:srgbClr val="1C2954"/>
              </a:solidFill>
              <a:latin typeface="微软雅黑" panose="020B0503020204020204" charset="-122"/>
              <a:ea typeface="微软雅黑" panose="020B0503020204020204" charset="-122"/>
            </a:endParaRPr>
          </a:p>
        </p:txBody>
      </p:sp>
      <p:pic>
        <p:nvPicPr>
          <p:cNvPr id="3" name="图片 2"/>
          <p:cNvPicPr/>
          <p:nvPr/>
        </p:nvPicPr>
        <p:blipFill>
          <a:blip r:embed="rId1" cstate="print">
            <a:extLst>
              <a:ext uri="{28A0092B-C50C-407E-A947-70E740481C1C}">
                <a14:useLocalDpi xmlns:a14="http://schemas.microsoft.com/office/drawing/2010/main" val="0"/>
              </a:ext>
            </a:extLst>
          </a:blip>
          <a:stretch>
            <a:fillRect/>
          </a:stretch>
        </p:blipFill>
        <p:spPr>
          <a:xfrm>
            <a:off x="1141842" y="1738874"/>
            <a:ext cx="3240000" cy="2228400"/>
          </a:xfrm>
          <a:prstGeom prst="rect">
            <a:avLst/>
          </a:prstGeom>
          <a:ln>
            <a:solidFill>
              <a:srgbClr val="002060"/>
            </a:solidFill>
          </a:ln>
        </p:spPr>
      </p:pic>
      <p:sp>
        <p:nvSpPr>
          <p:cNvPr id="4" name="矩形 3"/>
          <p:cNvSpPr/>
          <p:nvPr/>
        </p:nvSpPr>
        <p:spPr>
          <a:xfrm>
            <a:off x="4368971" y="1735699"/>
            <a:ext cx="367209" cy="2227184"/>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charset="-122"/>
                <a:ea typeface="微软雅黑" panose="020B0503020204020204" charset="-122"/>
              </a:rPr>
              <a:t>昆明集团总部</a:t>
            </a:r>
            <a:endParaRPr lang="zh-CN" altLang="en-US" sz="1600" b="1" dirty="0">
              <a:latin typeface="微软雅黑" panose="020B0503020204020204" charset="-122"/>
              <a:ea typeface="微软雅黑" panose="020B0503020204020204" charset="-122"/>
            </a:endParaRPr>
          </a:p>
        </p:txBody>
      </p:sp>
      <p:sp>
        <p:nvSpPr>
          <p:cNvPr id="7" name="矩形 6"/>
          <p:cNvSpPr/>
          <p:nvPr/>
        </p:nvSpPr>
        <p:spPr>
          <a:xfrm>
            <a:off x="7999285" y="1728079"/>
            <a:ext cx="367209" cy="2227184"/>
          </a:xfrm>
          <a:prstGeom prst="rect">
            <a:avLst/>
          </a:prstGeom>
          <a:solidFill>
            <a:srgbClr val="B23133"/>
          </a:solidFill>
          <a:ln>
            <a:solidFill>
              <a:srgbClr val="B23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charset="-122"/>
                <a:ea typeface="微软雅黑" panose="020B0503020204020204" charset="-122"/>
              </a:rPr>
              <a:t>青浦实验室</a:t>
            </a:r>
            <a:endParaRPr lang="zh-CN" altLang="en-US" sz="1600" b="1" dirty="0">
              <a:latin typeface="微软雅黑" panose="020B0503020204020204" charset="-122"/>
              <a:ea typeface="微软雅黑" panose="020B0503020204020204" charset="-122"/>
            </a:endParaRPr>
          </a:p>
        </p:txBody>
      </p:sp>
      <p:sp>
        <p:nvSpPr>
          <p:cNvPr id="6" name="矩形 5"/>
          <p:cNvSpPr/>
          <p:nvPr/>
        </p:nvSpPr>
        <p:spPr>
          <a:xfrm>
            <a:off x="4341685" y="4037530"/>
            <a:ext cx="367209" cy="2227184"/>
          </a:xfrm>
          <a:prstGeom prst="rect">
            <a:avLst/>
          </a:prstGeom>
          <a:solidFill>
            <a:srgbClr val="0C62A6"/>
          </a:solidFill>
          <a:ln>
            <a:solidFill>
              <a:srgbClr val="0C6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charset="-122"/>
                <a:ea typeface="微软雅黑" panose="020B0503020204020204" charset="-122"/>
              </a:rPr>
              <a:t>上海运营中心</a:t>
            </a:r>
            <a:endParaRPr lang="zh-CN" altLang="en-US" sz="1600" b="1" dirty="0">
              <a:latin typeface="微软雅黑" panose="020B0503020204020204" charset="-122"/>
              <a:ea typeface="微软雅黑" panose="020B0503020204020204" charset="-122"/>
            </a:endParaRPr>
          </a:p>
        </p:txBody>
      </p:sp>
      <p:pic>
        <p:nvPicPr>
          <p:cNvPr id="8" name="图片 7"/>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390" r="10010"/>
          <a:stretch>
            <a:fillRect/>
          </a:stretch>
        </p:blipFill>
        <p:spPr>
          <a:xfrm>
            <a:off x="4779703" y="4057259"/>
            <a:ext cx="3240000" cy="2228400"/>
          </a:xfrm>
          <a:prstGeom prst="rect">
            <a:avLst/>
          </a:prstGeom>
          <a:ln>
            <a:solidFill>
              <a:srgbClr val="B23133"/>
            </a:solidFill>
          </a:ln>
        </p:spPr>
      </p:pic>
      <p:sp>
        <p:nvSpPr>
          <p:cNvPr id="9" name="Rectangle 11"/>
          <p:cNvSpPr/>
          <p:nvPr/>
        </p:nvSpPr>
        <p:spPr>
          <a:xfrm>
            <a:off x="948000" y="1553035"/>
            <a:ext cx="4104000" cy="108000"/>
          </a:xfrm>
          <a:prstGeom prst="rect">
            <a:avLst/>
          </a:prstGeom>
          <a:solidFill>
            <a:srgbClr val="0C62A6"/>
          </a:solidFill>
          <a:ln>
            <a:solidFill>
              <a:srgbClr val="0C6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微软雅黑" panose="020B0503020204020204" charset="-122"/>
            </a:endParaRPr>
          </a:p>
        </p:txBody>
      </p:sp>
      <p:pic>
        <p:nvPicPr>
          <p:cNvPr id="10" name="图片 9"/>
          <p:cNvPicPr/>
          <p:nvPr/>
        </p:nvPicPr>
        <p:blipFill>
          <a:blip r:embed="rId4"/>
          <a:stretch>
            <a:fillRect/>
          </a:stretch>
        </p:blipFill>
        <p:spPr>
          <a:xfrm>
            <a:off x="1131581" y="4047055"/>
            <a:ext cx="3240000" cy="2228400"/>
          </a:xfrm>
          <a:prstGeom prst="rect">
            <a:avLst/>
          </a:prstGeom>
          <a:ln>
            <a:solidFill>
              <a:srgbClr val="0C62A6"/>
            </a:solidFill>
          </a:ln>
        </p:spPr>
      </p:pic>
      <p:pic>
        <p:nvPicPr>
          <p:cNvPr id="12" name="图片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0178" y="1745859"/>
            <a:ext cx="3240000" cy="2228400"/>
          </a:xfrm>
          <a:prstGeom prst="rect">
            <a:avLst/>
          </a:prstGeom>
          <a:noFill/>
          <a:ln w="9525">
            <a:solidFill>
              <a:srgbClr val="B23133"/>
            </a:solidFill>
            <a:miter lim="800000"/>
            <a:headEnd/>
            <a:tailEnd/>
          </a:ln>
          <a:extLst>
            <a:ext uri="{909E8E84-426E-40DD-AFC4-6F175D3DCCD1}">
              <a14:hiddenFill xmlns:a14="http://schemas.microsoft.com/office/drawing/2010/main">
                <a:solidFill>
                  <a:srgbClr val="FFFFFF"/>
                </a:solidFill>
              </a14:hiddenFill>
            </a:ext>
          </a:extLst>
        </p:spPr>
      </p:pic>
      <p:sp>
        <p:nvSpPr>
          <p:cNvPr id="5" name="矩形 4"/>
          <p:cNvSpPr/>
          <p:nvPr>
            <p:custDataLst>
              <p:tags r:id="rId6"/>
            </p:custDataLst>
          </p:nvPr>
        </p:nvSpPr>
        <p:spPr>
          <a:xfrm>
            <a:off x="11660060" y="1728079"/>
            <a:ext cx="367209" cy="2227184"/>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charset="-122"/>
                <a:ea typeface="微软雅黑" panose="020B0503020204020204" charset="-122"/>
              </a:rPr>
              <a:t>昆明马金铺工厂</a:t>
            </a:r>
            <a:endParaRPr lang="zh-CN" altLang="en-US" sz="1600" b="1" dirty="0">
              <a:latin typeface="微软雅黑" panose="020B0503020204020204" charset="-122"/>
              <a:ea typeface="微软雅黑" panose="020B0503020204020204" charset="-122"/>
            </a:endParaRPr>
          </a:p>
        </p:txBody>
      </p:sp>
      <p:pic>
        <p:nvPicPr>
          <p:cNvPr id="11" name="图片 10"/>
          <p:cNvPicPr/>
          <p:nvPr/>
        </p:nvPicPr>
        <p:blipFill>
          <a:blip r:embed="rId7"/>
          <a:stretch>
            <a:fillRect/>
          </a:stretch>
        </p:blipFill>
        <p:spPr>
          <a:xfrm>
            <a:off x="8427720" y="1745859"/>
            <a:ext cx="3240000" cy="2228400"/>
          </a:xfrm>
          <a:prstGeom prst="rect">
            <a:avLst/>
          </a:prstGeom>
          <a:ln>
            <a:solidFill>
              <a:schemeClr val="accent1">
                <a:lumMod val="60000"/>
                <a:lumOff val="40000"/>
              </a:schemeClr>
            </a:solidFill>
          </a:ln>
        </p:spPr>
      </p:pic>
      <p:pic>
        <p:nvPicPr>
          <p:cNvPr id="14" name="图片 13"/>
          <p:cNvPicPr/>
          <p:nvPr/>
        </p:nvPicPr>
        <p:blipFill>
          <a:blip r:embed="rId8"/>
          <a:stretch>
            <a:fillRect/>
          </a:stretch>
        </p:blipFill>
        <p:spPr>
          <a:xfrm>
            <a:off x="8427720" y="4057259"/>
            <a:ext cx="3240000" cy="2228400"/>
          </a:xfrm>
          <a:prstGeom prst="rect">
            <a:avLst/>
          </a:prstGeom>
          <a:ln>
            <a:solidFill>
              <a:schemeClr val="accent1">
                <a:lumMod val="60000"/>
                <a:lumOff val="40000"/>
              </a:schemeClr>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直接连接符 1"/>
          <p:cNvCxnSpPr/>
          <p:nvPr/>
        </p:nvCxnSpPr>
        <p:spPr>
          <a:xfrm>
            <a:off x="4371815" y="5357813"/>
            <a:ext cx="7027862" cy="0"/>
          </a:xfrm>
          <a:prstGeom prst="line">
            <a:avLst/>
          </a:prstGeom>
          <a:ln>
            <a:solidFill>
              <a:srgbClr val="1C2954"/>
            </a:solidFill>
          </a:ln>
        </p:spPr>
        <p:style>
          <a:lnRef idx="1">
            <a:schemeClr val="accent1"/>
          </a:lnRef>
          <a:fillRef idx="0">
            <a:schemeClr val="accent1"/>
          </a:fillRef>
          <a:effectRef idx="0">
            <a:schemeClr val="accent1"/>
          </a:effectRef>
          <a:fontRef idx="minor">
            <a:schemeClr val="tx1"/>
          </a:fontRef>
        </p:style>
      </p:cxnSp>
      <p:sp>
        <p:nvSpPr>
          <p:cNvPr id="3" name="文本框 2"/>
          <p:cNvSpPr txBox="1">
            <a:spLocks noChangeArrowheads="1"/>
          </p:cNvSpPr>
          <p:nvPr/>
        </p:nvSpPr>
        <p:spPr bwMode="auto">
          <a:xfrm>
            <a:off x="4492632" y="4441825"/>
            <a:ext cx="701833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4400" b="1" dirty="0">
                <a:solidFill>
                  <a:srgbClr val="1C2954"/>
                </a:solidFill>
                <a:latin typeface="微软雅黑" panose="020B0503020204020204" charset="-122"/>
                <a:ea typeface="微软雅黑" panose="020B0503020204020204" charset="-122"/>
              </a:rPr>
              <a:t>贝泰妮是一家怎样的公司？</a:t>
            </a:r>
            <a:endParaRPr lang="zh-CN" altLang="en-US" sz="4400" b="1" dirty="0">
              <a:solidFill>
                <a:srgbClr val="1C2954"/>
              </a:solidFill>
              <a:latin typeface="微软雅黑" panose="020B0503020204020204" charset="-122"/>
              <a:ea typeface="微软雅黑" panose="020B0503020204020204" charset="-122"/>
            </a:endParaRPr>
          </a:p>
        </p:txBody>
      </p:sp>
      <p:sp>
        <p:nvSpPr>
          <p:cNvPr id="4" name="等腰三角形 3"/>
          <p:cNvSpPr/>
          <p:nvPr/>
        </p:nvSpPr>
        <p:spPr>
          <a:xfrm rot="10800000">
            <a:off x="4376744" y="4349750"/>
            <a:ext cx="233363" cy="201613"/>
          </a:xfrm>
          <a:prstGeom prst="triangle">
            <a:avLst>
              <a:gd name="adj" fmla="val 100000"/>
            </a:avLst>
          </a:prstGeom>
          <a:solidFill>
            <a:srgbClr val="1C2954"/>
          </a:solidFill>
          <a:ln>
            <a:solidFill>
              <a:srgbClr val="1C2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1C2954"/>
              </a:solidFill>
            </a:endParaRPr>
          </a:p>
        </p:txBody>
      </p:sp>
      <p:pic>
        <p:nvPicPr>
          <p:cNvPr id="7" name="图片 6" descr="图标&#10;&#10;中度可信度描述已自动生成"/>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441325" y="1361103"/>
            <a:ext cx="2730640" cy="399753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文本框 23"/>
          <p:cNvSpPr txBox="1">
            <a:spLocks noChangeArrowheads="1"/>
          </p:cNvSpPr>
          <p:nvPr/>
        </p:nvSpPr>
        <p:spPr bwMode="auto">
          <a:xfrm>
            <a:off x="4568310" y="566325"/>
            <a:ext cx="308133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600" b="1" dirty="0">
                <a:solidFill>
                  <a:srgbClr val="1C2954"/>
                </a:solidFill>
                <a:latin typeface="微软雅黑" panose="020B0503020204020204" charset="-122"/>
                <a:ea typeface="微软雅黑" panose="020B0503020204020204" charset="-122"/>
              </a:rPr>
              <a:t>公司介绍</a:t>
            </a:r>
            <a:endParaRPr lang="zh-CN" altLang="en-US" sz="3600" b="1" dirty="0">
              <a:solidFill>
                <a:srgbClr val="1C2954"/>
              </a:solidFill>
              <a:latin typeface="微软雅黑" panose="020B0503020204020204" charset="-122"/>
              <a:ea typeface="微软雅黑" panose="020B0503020204020204" charset="-122"/>
            </a:endParaRPr>
          </a:p>
        </p:txBody>
      </p:sp>
      <p:sp>
        <p:nvSpPr>
          <p:cNvPr id="25" name="矩形 24"/>
          <p:cNvSpPr/>
          <p:nvPr/>
        </p:nvSpPr>
        <p:spPr>
          <a:xfrm>
            <a:off x="7486033" y="1818357"/>
            <a:ext cx="3421038" cy="3969385"/>
          </a:xfrm>
          <a:prstGeom prst="rect">
            <a:avLst/>
          </a:prstGeom>
        </p:spPr>
        <p:txBody>
          <a:bodyPr wrap="square">
            <a:spAutoFit/>
          </a:bodyPr>
          <a:lstStyle/>
          <a:p>
            <a:pPr algn="ctr">
              <a:lnSpc>
                <a:spcPct val="150000"/>
              </a:lnSpc>
            </a:pPr>
            <a:r>
              <a:rPr lang="zh-CN" altLang="en-US" b="1" dirty="0">
                <a:solidFill>
                  <a:schemeClr val="tx1">
                    <a:lumMod val="75000"/>
                    <a:lumOff val="25000"/>
                  </a:schemeClr>
                </a:solidFill>
                <a:latin typeface="微软雅黑" panose="020B0503020204020204" charset="-122"/>
                <a:ea typeface="微软雅黑" panose="020B0503020204020204" charset="-122"/>
              </a:rPr>
              <a:t>企业愿景</a:t>
            </a:r>
            <a:endParaRPr lang="en-US" altLang="zh-CN" b="1" dirty="0">
              <a:solidFill>
                <a:schemeClr val="tx1">
                  <a:lumMod val="75000"/>
                  <a:lumOff val="25000"/>
                </a:schemeClr>
              </a:solidFill>
              <a:latin typeface="微软雅黑" panose="020B0503020204020204" charset="-122"/>
              <a:ea typeface="微软雅黑" panose="020B0503020204020204" charset="-122"/>
            </a:endParaRPr>
          </a:p>
          <a:p>
            <a:pPr algn="ctr">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为人们带来健康和美丽</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a:lnSpc>
                <a:spcPct val="150000"/>
              </a:lnSpc>
            </a:pP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algn="ctr">
              <a:lnSpc>
                <a:spcPct val="150000"/>
              </a:lnSpc>
            </a:pPr>
            <a:r>
              <a:rPr lang="zh-CN" altLang="en-US" b="1" dirty="0">
                <a:solidFill>
                  <a:schemeClr val="tx1">
                    <a:lumMod val="75000"/>
                    <a:lumOff val="25000"/>
                  </a:schemeClr>
                </a:solidFill>
                <a:latin typeface="微软雅黑" panose="020B0503020204020204" charset="-122"/>
                <a:ea typeface="微软雅黑" panose="020B0503020204020204" charset="-122"/>
              </a:rPr>
              <a:t>企业使命</a:t>
            </a:r>
            <a:br>
              <a:rPr lang="zh-CN" altLang="en-US" sz="1600" dirty="0">
                <a:solidFill>
                  <a:schemeClr val="tx1">
                    <a:lumMod val="75000"/>
                    <a:lumOff val="25000"/>
                  </a:schemeClr>
                </a:solidFill>
                <a:latin typeface="微软雅黑" panose="020B0503020204020204" charset="-122"/>
                <a:ea typeface="微软雅黑" panose="020B0503020204020204" charset="-122"/>
              </a:rPr>
            </a:br>
            <a:r>
              <a:rPr lang="zh-CN" altLang="en-US" sz="1600" dirty="0">
                <a:solidFill>
                  <a:schemeClr val="tx1">
                    <a:lumMod val="75000"/>
                    <a:lumOff val="25000"/>
                  </a:schemeClr>
                </a:solidFill>
                <a:latin typeface="微软雅黑" panose="020B0503020204020204" charset="-122"/>
                <a:ea typeface="微软雅黑" panose="020B0503020204020204" charset="-122"/>
              </a:rPr>
              <a:t>打造中国皮肤健康生态</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a:lnSpc>
                <a:spcPct val="150000"/>
              </a:lnSpc>
            </a:pPr>
            <a:endParaRPr lang="en-US" altLang="zh-CN" dirty="0">
              <a:solidFill>
                <a:schemeClr val="tx1">
                  <a:lumMod val="75000"/>
                  <a:lumOff val="25000"/>
                </a:schemeClr>
              </a:solidFill>
              <a:latin typeface="微软雅黑" panose="020B0503020204020204" charset="-122"/>
              <a:ea typeface="微软雅黑" panose="020B0503020204020204" charset="-122"/>
            </a:endParaRPr>
          </a:p>
          <a:p>
            <a:pPr algn="ctr">
              <a:lnSpc>
                <a:spcPct val="150000"/>
              </a:lnSpc>
            </a:pPr>
            <a:r>
              <a:rPr lang="zh-CN" altLang="en-US" b="1" dirty="0">
                <a:solidFill>
                  <a:schemeClr val="tx1">
                    <a:lumMod val="75000"/>
                    <a:lumOff val="25000"/>
                  </a:schemeClr>
                </a:solidFill>
                <a:latin typeface="微软雅黑" panose="020B0503020204020204" charset="-122"/>
                <a:ea typeface="微软雅黑" panose="020B0503020204020204" charset="-122"/>
              </a:rPr>
              <a:t>核心价值观</a:t>
            </a:r>
            <a:endParaRPr lang="zh-CN" altLang="en-US" b="1" dirty="0">
              <a:solidFill>
                <a:schemeClr val="tx1">
                  <a:lumMod val="75000"/>
                  <a:lumOff val="25000"/>
                </a:schemeClr>
              </a:solidFill>
              <a:latin typeface="微软雅黑" panose="020B0503020204020204" charset="-122"/>
              <a:ea typeface="微软雅黑" panose="020B0503020204020204" charset="-122"/>
            </a:endParaRPr>
          </a:p>
          <a:p>
            <a:pPr algn="ctr">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追求卓越 </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a:p>
            <a:pPr algn="ctr">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简单透明  结果导向</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a:p>
            <a:pPr algn="ctr">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操心敬业  感恩善念  诚信务实</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grpSp>
        <p:nvGrpSpPr>
          <p:cNvPr id="26" name="组合 25"/>
          <p:cNvGrpSpPr/>
          <p:nvPr/>
        </p:nvGrpSpPr>
        <p:grpSpPr>
          <a:xfrm>
            <a:off x="1251249" y="1538980"/>
            <a:ext cx="5331062" cy="4619027"/>
            <a:chOff x="504968" y="380376"/>
            <a:chExt cx="6646460" cy="6103105"/>
          </a:xfrm>
        </p:grpSpPr>
        <p:pic>
          <p:nvPicPr>
            <p:cNvPr id="27" name="图片 26"/>
            <p:cNvPicPr>
              <a:picLocks noChangeAspect="1"/>
            </p:cNvPicPr>
            <p:nvPr/>
          </p:nvPicPr>
          <p:blipFill rotWithShape="1">
            <a:blip r:embed="rId1">
              <a:extLst>
                <a:ext uri="{28A0092B-C50C-407E-A947-70E740481C1C}">
                  <a14:useLocalDpi xmlns:a14="http://schemas.microsoft.com/office/drawing/2010/main" val="0"/>
                </a:ext>
              </a:extLst>
            </a:blip>
            <a:srcRect b="29055"/>
            <a:stretch>
              <a:fillRect/>
            </a:stretch>
          </p:blipFill>
          <p:spPr>
            <a:xfrm>
              <a:off x="504969" y="4452580"/>
              <a:ext cx="6646459" cy="2030901"/>
            </a:xfrm>
            <a:prstGeom prst="rect">
              <a:avLst/>
            </a:prstGeom>
          </p:spPr>
        </p:pic>
        <p:pic>
          <p:nvPicPr>
            <p:cNvPr id="28" name="图片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968" y="380376"/>
              <a:ext cx="6646459" cy="4072204"/>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974530" y="1051753"/>
            <a:ext cx="10299700" cy="6616065"/>
          </a:xfrm>
          <a:prstGeom prst="rect">
            <a:avLst/>
          </a:prstGeom>
          <a:noFill/>
        </p:spPr>
        <p:txBody>
          <a:bodyPr wrap="square" rtlCol="0">
            <a:spAutoFit/>
          </a:bodyPr>
          <a:lstStyle/>
          <a:p>
            <a:pPr>
              <a:lnSpc>
                <a:spcPct val="200000"/>
              </a:lnSpc>
            </a:pPr>
            <a:r>
              <a:rPr lang="zh-CN" altLang="en-US" sz="20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贝泰妮集团</a:t>
            </a:r>
            <a:r>
              <a:rPr lang="en-US" altLang="zh-CN" sz="20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成立于2010年，是一家集研发、生产和营销为一体，定位于皮肤健康互联网+的大健康产业集团。公司于2021年3月25日登陆深交所创业板，股票代码300957，为</a:t>
            </a:r>
            <a:r>
              <a:rPr lang="zh-CN" altLang="en-US" sz="16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中国功效性护肤品第一股</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t>
            </a:r>
            <a:endPar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nSpc>
                <a:spcPct val="200000"/>
              </a:lnSpc>
            </a:pP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贝泰妮被认定为</a:t>
            </a:r>
            <a:r>
              <a:rPr lang="zh-CN" altLang="en-US" sz="16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国家高新技术企业</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，公司研发中心开拓创新，实施产学研结合，紧密融合植物学、生物学、皮肤学等前沿科技，充分挖掘云南特色植物的有效活性成分，研发新一代功效性护肤品公司旗下护肤品牌“</a:t>
            </a:r>
            <a:r>
              <a:rPr lang="zh-CN" altLang="en-US" sz="16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薇诺娜</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”自诞生以来，运用多项专利技术，</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采用基于皮肤学级的温和配方，以符合美国、欧盟化妆品要求的</a:t>
            </a:r>
            <a:r>
              <a:rPr lang="en-US" altLang="zh-CN" sz="1600" dirty="0">
                <a:solidFill>
                  <a:schemeClr val="tx1">
                    <a:lumMod val="65000"/>
                    <a:lumOff val="35000"/>
                  </a:schemeClr>
                </a:solidFill>
                <a:latin typeface="微软雅黑" panose="020B0503020204020204" charset="-122"/>
                <a:ea typeface="微软雅黑" panose="020B0503020204020204" charset="-122"/>
                <a:sym typeface="+mn-ea"/>
              </a:rPr>
              <a:t>GMPC</a:t>
            </a:r>
            <a:r>
              <a:rPr lang="zh-CN" altLang="en-US" sz="1600" dirty="0">
                <a:solidFill>
                  <a:schemeClr val="tx1">
                    <a:lumMod val="65000"/>
                    <a:lumOff val="35000"/>
                  </a:schemeClr>
                </a:solidFill>
                <a:latin typeface="微软雅黑" panose="020B0503020204020204" charset="-122"/>
                <a:ea typeface="微软雅黑" panose="020B0503020204020204" charset="-122"/>
                <a:sym typeface="+mn-ea"/>
              </a:rPr>
              <a:t>标准进行生产，产品的安全性、有效性得到皮肤学界专业人士及消费者的广泛认可。</a:t>
            </a:r>
            <a:endParaRPr lang="zh-CN" altLang="en-US" sz="1600" dirty="0">
              <a:solidFill>
                <a:schemeClr val="tx1">
                  <a:lumMod val="65000"/>
                  <a:lumOff val="35000"/>
                </a:schemeClr>
              </a:solidFill>
              <a:latin typeface="微软雅黑" panose="020B0503020204020204" charset="-122"/>
              <a:ea typeface="微软雅黑" panose="020B0503020204020204" charset="-122"/>
              <a:sym typeface="+mn-ea"/>
            </a:endParaRPr>
          </a:p>
          <a:p>
            <a:pPr>
              <a:lnSpc>
                <a:spcPct val="200000"/>
              </a:lnSpc>
            </a:pP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通过线下医药渠道打基础、线上全网覆盖的渠道策略，贝泰妮自成立以来每年均实现高速增长。借助互联网和人工智能新技术，贝泰妮打造了新零售全触点系统，成功跨界实现OMO营销，成为</a:t>
            </a:r>
            <a:r>
              <a:rPr lang="zh-CN" altLang="en-US" sz="16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中国大健康产业互联网+的领先企业</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t>
            </a:r>
            <a:endPar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nSpc>
                <a:spcPct val="200000"/>
              </a:lnSpc>
            </a:pP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基于公司卓越的研发实力及差异化的营销模式，凭借多年皮肤护理的专业态度，以无限拥抱互联网的胸襟胆略，贝泰妮厚积薄发，专注打造皮肤健康生态的崭新未来。</a:t>
            </a:r>
            <a:endPar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nSpc>
                <a:spcPct val="200000"/>
              </a:lnSpc>
            </a:pPr>
            <a:endPar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nSpc>
                <a:spcPct val="200000"/>
              </a:lnSpc>
            </a:pP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endPar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a:spLocks noChangeArrowheads="1"/>
          </p:cNvSpPr>
          <p:nvPr/>
        </p:nvSpPr>
        <p:spPr bwMode="auto">
          <a:xfrm>
            <a:off x="4568310" y="566325"/>
            <a:ext cx="308133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600" b="1" dirty="0">
                <a:solidFill>
                  <a:srgbClr val="1C2954"/>
                </a:solidFill>
                <a:latin typeface="微软雅黑" panose="020B0503020204020204" charset="-122"/>
                <a:ea typeface="微软雅黑" panose="020B0503020204020204" charset="-122"/>
              </a:rPr>
              <a:t>公司介绍</a:t>
            </a:r>
            <a:endParaRPr lang="zh-CN" altLang="en-US" sz="3600" b="1" dirty="0">
              <a:solidFill>
                <a:srgbClr val="1C2954"/>
              </a:solidFill>
              <a:latin typeface="微软雅黑" panose="020B0503020204020204" charset="-122"/>
              <a:ea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文本框 30"/>
          <p:cNvSpPr txBox="1"/>
          <p:nvPr/>
        </p:nvSpPr>
        <p:spPr>
          <a:xfrm>
            <a:off x="936631" y="4171472"/>
            <a:ext cx="2509838" cy="64516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spAutoFit/>
          </a:bodyPr>
          <a:lstStyle/>
          <a:p>
            <a:pPr algn="l">
              <a:lnSpc>
                <a:spcPct val="150000"/>
              </a:lnSpc>
            </a:pPr>
            <a:r>
              <a:rPr lang="zh-CN" altLang="en-US" sz="1200" dirty="0">
                <a:latin typeface="微软雅黑" panose="020B0503020204020204" charset="-122"/>
                <a:ea typeface="微软雅黑" panose="020B0503020204020204" charset="-122"/>
                <a:sym typeface="+mn-ea"/>
              </a:rPr>
              <a:t>集团前身昆明贝泰妮生物科技有限公司正式成立</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32" name="文本框 31"/>
          <p:cNvSpPr txBox="1"/>
          <p:nvPr/>
        </p:nvSpPr>
        <p:spPr>
          <a:xfrm>
            <a:off x="3624262" y="5035450"/>
            <a:ext cx="2225675" cy="64516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l">
              <a:lnSpc>
                <a:spcPct val="150000"/>
              </a:lnSpc>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薇诺娜官方旗舰店 </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a:p>
            <a:pPr algn="l">
              <a:lnSpc>
                <a:spcPct val="150000"/>
              </a:lnSpc>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正式登入天猫商城</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cxnSp>
        <p:nvCxnSpPr>
          <p:cNvPr id="33" name="直接连接符 32"/>
          <p:cNvCxnSpPr/>
          <p:nvPr/>
        </p:nvCxnSpPr>
        <p:spPr>
          <a:xfrm>
            <a:off x="11449050" y="2068412"/>
            <a:ext cx="5040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11206163" y="2068412"/>
            <a:ext cx="250825" cy="4826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9321800" y="2557362"/>
            <a:ext cx="250825" cy="481013"/>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7459663" y="3082825"/>
            <a:ext cx="250825" cy="481012"/>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254000" y="4992660"/>
            <a:ext cx="16920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019550" y="4073425"/>
            <a:ext cx="15938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3776663" y="4073425"/>
            <a:ext cx="250825" cy="4826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2181225" y="4552850"/>
            <a:ext cx="1595438"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1939925" y="4552850"/>
            <a:ext cx="252413" cy="4826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5599113" y="3611462"/>
            <a:ext cx="250825" cy="481013"/>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íṧḷïḓè"/>
          <p:cNvSpPr/>
          <p:nvPr/>
        </p:nvSpPr>
        <p:spPr>
          <a:xfrm>
            <a:off x="1887538" y="4941787"/>
            <a:ext cx="107950" cy="107950"/>
          </a:xfrm>
          <a:prstGeom prst="ellipse">
            <a:avLst/>
          </a:prstGeom>
          <a:solidFill>
            <a:schemeClr val="bg1"/>
          </a:solidFill>
          <a:ln w="28575">
            <a:solidFill>
              <a:srgbClr val="E2393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050" b="1" dirty="0">
              <a:solidFill>
                <a:schemeClr val="tx1">
                  <a:lumMod val="75000"/>
                  <a:lumOff val="25000"/>
                </a:schemeClr>
              </a:solidFill>
              <a:cs typeface="+mn-ea"/>
              <a:sym typeface="+mn-lt"/>
            </a:endParaRPr>
          </a:p>
        </p:txBody>
      </p:sp>
      <p:sp>
        <p:nvSpPr>
          <p:cNvPr id="44" name="iṣ1ïḍê"/>
          <p:cNvSpPr/>
          <p:nvPr/>
        </p:nvSpPr>
        <p:spPr>
          <a:xfrm rot="171317">
            <a:off x="3711575" y="4475062"/>
            <a:ext cx="107950" cy="109538"/>
          </a:xfrm>
          <a:prstGeom prst="ellipse">
            <a:avLst/>
          </a:prstGeom>
          <a:solidFill>
            <a:schemeClr val="bg1"/>
          </a:solidFill>
          <a:ln w="28575">
            <a:solidFill>
              <a:srgbClr val="E2393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050" b="1" dirty="0">
              <a:solidFill>
                <a:schemeClr val="tx1">
                  <a:lumMod val="75000"/>
                  <a:lumOff val="25000"/>
                </a:schemeClr>
              </a:solidFill>
              <a:cs typeface="+mn-ea"/>
              <a:sym typeface="+mn-lt"/>
            </a:endParaRPr>
          </a:p>
        </p:txBody>
      </p:sp>
      <p:sp>
        <p:nvSpPr>
          <p:cNvPr id="45" name="ïŝḻîḑê"/>
          <p:cNvSpPr/>
          <p:nvPr/>
        </p:nvSpPr>
        <p:spPr>
          <a:xfrm rot="183234">
            <a:off x="5540375" y="4019450"/>
            <a:ext cx="109538" cy="107950"/>
          </a:xfrm>
          <a:prstGeom prst="ellipse">
            <a:avLst/>
          </a:prstGeom>
          <a:solidFill>
            <a:schemeClr val="bg1"/>
          </a:solidFill>
          <a:ln w="28575">
            <a:solidFill>
              <a:srgbClr val="E2393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050" b="1" dirty="0">
              <a:solidFill>
                <a:schemeClr val="tx1">
                  <a:lumMod val="75000"/>
                  <a:lumOff val="25000"/>
                </a:schemeClr>
              </a:solidFill>
              <a:cs typeface="+mn-ea"/>
              <a:sym typeface="+mn-lt"/>
            </a:endParaRPr>
          </a:p>
        </p:txBody>
      </p:sp>
      <p:cxnSp>
        <p:nvCxnSpPr>
          <p:cNvPr id="46" name="直接连接符 45"/>
          <p:cNvCxnSpPr/>
          <p:nvPr/>
        </p:nvCxnSpPr>
        <p:spPr>
          <a:xfrm>
            <a:off x="5849938" y="3616225"/>
            <a:ext cx="15938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7" name="ïŝḻîḑê"/>
          <p:cNvSpPr/>
          <p:nvPr/>
        </p:nvSpPr>
        <p:spPr>
          <a:xfrm rot="183234">
            <a:off x="7370763" y="3560662"/>
            <a:ext cx="109537" cy="109538"/>
          </a:xfrm>
          <a:prstGeom prst="ellipse">
            <a:avLst/>
          </a:prstGeom>
          <a:solidFill>
            <a:schemeClr val="bg1"/>
          </a:solidFill>
          <a:ln w="28575">
            <a:solidFill>
              <a:srgbClr val="E2393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050" b="1" dirty="0">
              <a:solidFill>
                <a:schemeClr val="tx1">
                  <a:lumMod val="75000"/>
                  <a:lumOff val="25000"/>
                </a:schemeClr>
              </a:solidFill>
              <a:cs typeface="+mn-ea"/>
              <a:sym typeface="+mn-lt"/>
            </a:endParaRPr>
          </a:p>
        </p:txBody>
      </p:sp>
      <p:cxnSp>
        <p:nvCxnSpPr>
          <p:cNvPr id="48" name="直接连接符 47"/>
          <p:cNvCxnSpPr/>
          <p:nvPr/>
        </p:nvCxnSpPr>
        <p:spPr>
          <a:xfrm>
            <a:off x="7710488" y="3087587"/>
            <a:ext cx="15938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9" name="ïŝḻîḑê"/>
          <p:cNvSpPr/>
          <p:nvPr/>
        </p:nvSpPr>
        <p:spPr>
          <a:xfrm rot="183234">
            <a:off x="9231313" y="3032025"/>
            <a:ext cx="109537" cy="109537"/>
          </a:xfrm>
          <a:prstGeom prst="ellipse">
            <a:avLst/>
          </a:prstGeom>
          <a:solidFill>
            <a:schemeClr val="bg1"/>
          </a:solidFill>
          <a:ln w="28575">
            <a:solidFill>
              <a:srgbClr val="E2393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050" b="1" dirty="0">
              <a:solidFill>
                <a:schemeClr val="tx1">
                  <a:lumMod val="75000"/>
                  <a:lumOff val="25000"/>
                </a:schemeClr>
              </a:solidFill>
              <a:cs typeface="+mn-ea"/>
              <a:sym typeface="+mn-lt"/>
            </a:endParaRPr>
          </a:p>
        </p:txBody>
      </p:sp>
      <p:cxnSp>
        <p:nvCxnSpPr>
          <p:cNvPr id="50" name="直接连接符 49"/>
          <p:cNvCxnSpPr/>
          <p:nvPr/>
        </p:nvCxnSpPr>
        <p:spPr>
          <a:xfrm>
            <a:off x="9572625" y="2562125"/>
            <a:ext cx="15938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1" name="ïŝḻîḑê"/>
          <p:cNvSpPr/>
          <p:nvPr/>
        </p:nvSpPr>
        <p:spPr>
          <a:xfrm rot="183234">
            <a:off x="11095038" y="2506562"/>
            <a:ext cx="107950" cy="109538"/>
          </a:xfrm>
          <a:prstGeom prst="ellipse">
            <a:avLst/>
          </a:prstGeom>
          <a:solidFill>
            <a:schemeClr val="bg1"/>
          </a:solidFill>
          <a:ln w="28575">
            <a:solidFill>
              <a:srgbClr val="E2393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050" b="1" dirty="0">
              <a:solidFill>
                <a:schemeClr val="tx1">
                  <a:lumMod val="75000"/>
                  <a:lumOff val="25000"/>
                </a:schemeClr>
              </a:solidFill>
              <a:cs typeface="+mn-ea"/>
              <a:sym typeface="+mn-lt"/>
            </a:endParaRPr>
          </a:p>
        </p:txBody>
      </p:sp>
      <p:sp>
        <p:nvSpPr>
          <p:cNvPr id="52" name="文本框 51"/>
          <p:cNvSpPr txBox="1"/>
          <p:nvPr/>
        </p:nvSpPr>
        <p:spPr>
          <a:xfrm>
            <a:off x="968576" y="3773030"/>
            <a:ext cx="1154113" cy="368300"/>
          </a:xfrm>
          <a:prstGeom prst="rect">
            <a:avLst/>
          </a:prstGeom>
          <a:noFill/>
        </p:spPr>
        <p:txBody>
          <a:bodyPr>
            <a:spAutoFit/>
          </a:bodyPr>
          <a:lstStyle/>
          <a:p>
            <a:pPr>
              <a:defRPr/>
            </a:pPr>
            <a:r>
              <a:rPr lang="en-US" altLang="zh-CN" dirty="0">
                <a:solidFill>
                  <a:schemeClr val="tx1">
                    <a:lumMod val="75000"/>
                    <a:lumOff val="25000"/>
                  </a:schemeClr>
                </a:solidFill>
                <a:latin typeface="微软雅黑" panose="020B0503020204020204" charset="-122"/>
                <a:ea typeface="微软雅黑" panose="020B0503020204020204" charset="-122"/>
              </a:rPr>
              <a:t>2010</a:t>
            </a:r>
            <a:r>
              <a:rPr lang="zh-CN" altLang="en-US" dirty="0">
                <a:solidFill>
                  <a:schemeClr val="tx1">
                    <a:lumMod val="75000"/>
                    <a:lumOff val="25000"/>
                  </a:schemeClr>
                </a:solidFill>
                <a:latin typeface="微软雅黑" panose="020B0503020204020204" charset="-122"/>
                <a:ea typeface="微软雅黑" panose="020B0503020204020204" charset="-122"/>
              </a:rPr>
              <a:t>年</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3" name="文本框 52"/>
          <p:cNvSpPr txBox="1"/>
          <p:nvPr/>
        </p:nvSpPr>
        <p:spPr>
          <a:xfrm>
            <a:off x="3624263" y="4757637"/>
            <a:ext cx="1154112" cy="368300"/>
          </a:xfrm>
          <a:prstGeom prst="rect">
            <a:avLst/>
          </a:prstGeom>
          <a:noFill/>
        </p:spPr>
        <p:txBody>
          <a:bodyPr>
            <a:spAutoFit/>
          </a:bodyPr>
          <a:lstStyle/>
          <a:p>
            <a:pPr>
              <a:defRPr/>
            </a:pPr>
            <a:r>
              <a:rPr lang="en-US" altLang="zh-CN" dirty="0">
                <a:solidFill>
                  <a:schemeClr val="tx1">
                    <a:lumMod val="75000"/>
                    <a:lumOff val="25000"/>
                  </a:schemeClr>
                </a:solidFill>
                <a:latin typeface="微软雅黑" panose="020B0503020204020204" charset="-122"/>
                <a:ea typeface="微软雅黑" panose="020B0503020204020204" charset="-122"/>
              </a:rPr>
              <a:t>2011</a:t>
            </a:r>
            <a:r>
              <a:rPr lang="zh-CN" altLang="en-US" dirty="0">
                <a:solidFill>
                  <a:schemeClr val="tx1">
                    <a:lumMod val="75000"/>
                    <a:lumOff val="25000"/>
                  </a:schemeClr>
                </a:solidFill>
                <a:latin typeface="微软雅黑" panose="020B0503020204020204" charset="-122"/>
                <a:ea typeface="微软雅黑" panose="020B0503020204020204" charset="-122"/>
              </a:rPr>
              <a:t>年</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4" name="文本框 53"/>
          <p:cNvSpPr txBox="1"/>
          <p:nvPr/>
        </p:nvSpPr>
        <p:spPr>
          <a:xfrm>
            <a:off x="7956550" y="2077937"/>
            <a:ext cx="1155700" cy="368300"/>
          </a:xfrm>
          <a:prstGeom prst="rect">
            <a:avLst/>
          </a:prstGeom>
          <a:noFill/>
        </p:spPr>
        <p:txBody>
          <a:bodyPr>
            <a:spAutoFit/>
          </a:bodyPr>
          <a:lstStyle/>
          <a:p>
            <a:pPr>
              <a:defRPr/>
            </a:pPr>
            <a:r>
              <a:rPr lang="en-US" altLang="zh-CN" dirty="0">
                <a:solidFill>
                  <a:schemeClr val="tx1">
                    <a:lumMod val="75000"/>
                    <a:lumOff val="25000"/>
                  </a:schemeClr>
                </a:solidFill>
                <a:latin typeface="微软雅黑" panose="020B0503020204020204" charset="-122"/>
                <a:ea typeface="微软雅黑" panose="020B0503020204020204" charset="-122"/>
              </a:rPr>
              <a:t>2014</a:t>
            </a:r>
            <a:r>
              <a:rPr lang="zh-CN" altLang="en-US" dirty="0">
                <a:solidFill>
                  <a:schemeClr val="tx1">
                    <a:lumMod val="75000"/>
                    <a:lumOff val="25000"/>
                  </a:schemeClr>
                </a:solidFill>
                <a:latin typeface="微软雅黑" panose="020B0503020204020204" charset="-122"/>
                <a:ea typeface="微软雅黑" panose="020B0503020204020204" charset="-122"/>
              </a:rPr>
              <a:t>年</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5" name="文本框 54"/>
          <p:cNvSpPr txBox="1"/>
          <p:nvPr/>
        </p:nvSpPr>
        <p:spPr>
          <a:xfrm>
            <a:off x="7956550" y="2436495"/>
            <a:ext cx="1569720" cy="64516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l">
              <a:lnSpc>
                <a:spcPct val="150000"/>
              </a:lnSpc>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获国际著名风投机构</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a:p>
            <a:pPr algn="l">
              <a:lnSpc>
                <a:spcPct val="150000"/>
              </a:lnSpc>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红杉资本投资</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56" name="文本框 55"/>
          <p:cNvSpPr txBox="1"/>
          <p:nvPr/>
        </p:nvSpPr>
        <p:spPr>
          <a:xfrm>
            <a:off x="4101799" y="2550625"/>
            <a:ext cx="1154113" cy="368300"/>
          </a:xfrm>
          <a:prstGeom prst="rect">
            <a:avLst/>
          </a:prstGeom>
          <a:noFill/>
        </p:spPr>
        <p:txBody>
          <a:bodyPr>
            <a:spAutoFit/>
          </a:bodyPr>
          <a:lstStyle/>
          <a:p>
            <a:pPr>
              <a:defRPr/>
            </a:pPr>
            <a:r>
              <a:rPr lang="en-US" altLang="zh-CN" dirty="0">
                <a:solidFill>
                  <a:schemeClr val="tx1">
                    <a:lumMod val="75000"/>
                    <a:lumOff val="25000"/>
                  </a:schemeClr>
                </a:solidFill>
                <a:latin typeface="微软雅黑" panose="020B0503020204020204" charset="-122"/>
                <a:ea typeface="微软雅黑" panose="020B0503020204020204" charset="-122"/>
              </a:rPr>
              <a:t>2012</a:t>
            </a:r>
            <a:r>
              <a:rPr lang="zh-CN" altLang="en-US" dirty="0">
                <a:solidFill>
                  <a:schemeClr val="tx1">
                    <a:lumMod val="75000"/>
                    <a:lumOff val="25000"/>
                  </a:schemeClr>
                </a:solidFill>
                <a:latin typeface="微软雅黑" panose="020B0503020204020204" charset="-122"/>
                <a:ea typeface="微软雅黑" panose="020B0503020204020204" charset="-122"/>
              </a:rPr>
              <a:t>年</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7" name="文本框 56"/>
          <p:cNvSpPr txBox="1"/>
          <p:nvPr/>
        </p:nvSpPr>
        <p:spPr>
          <a:xfrm>
            <a:off x="4102735" y="2967990"/>
            <a:ext cx="1746885" cy="92202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nSpc>
                <a:spcPct val="150000"/>
              </a:lnSpc>
              <a:defRPr/>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成为云南省高等学校协同创新中心项目协作单位</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58" name="文本框 57"/>
          <p:cNvSpPr txBox="1"/>
          <p:nvPr/>
        </p:nvSpPr>
        <p:spPr>
          <a:xfrm>
            <a:off x="7308850" y="3773387"/>
            <a:ext cx="1155700" cy="368300"/>
          </a:xfrm>
          <a:prstGeom prst="rect">
            <a:avLst/>
          </a:prstGeom>
          <a:noFill/>
        </p:spPr>
        <p:txBody>
          <a:bodyPr>
            <a:spAutoFit/>
          </a:bodyPr>
          <a:lstStyle/>
          <a:p>
            <a:pPr>
              <a:defRPr/>
            </a:pPr>
            <a:r>
              <a:rPr lang="en-US" altLang="zh-CN" dirty="0">
                <a:solidFill>
                  <a:schemeClr val="tx1">
                    <a:lumMod val="75000"/>
                    <a:lumOff val="25000"/>
                  </a:schemeClr>
                </a:solidFill>
                <a:latin typeface="微软雅黑" panose="020B0503020204020204" charset="-122"/>
                <a:ea typeface="微软雅黑" panose="020B0503020204020204" charset="-122"/>
              </a:rPr>
              <a:t>2013</a:t>
            </a:r>
            <a:r>
              <a:rPr lang="zh-CN" altLang="en-US" dirty="0">
                <a:solidFill>
                  <a:schemeClr val="tx1">
                    <a:lumMod val="75000"/>
                    <a:lumOff val="25000"/>
                  </a:schemeClr>
                </a:solidFill>
                <a:latin typeface="微软雅黑" panose="020B0503020204020204" charset="-122"/>
                <a:ea typeface="微软雅黑" panose="020B0503020204020204" charset="-122"/>
              </a:rPr>
              <a:t>年</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9" name="文本框 58"/>
          <p:cNvSpPr txBox="1"/>
          <p:nvPr/>
        </p:nvSpPr>
        <p:spPr>
          <a:xfrm>
            <a:off x="7308850" y="4035325"/>
            <a:ext cx="2217705" cy="92202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l">
              <a:lnSpc>
                <a:spcPct val="150000"/>
              </a:lnSpc>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成立集团研发中心；</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a:p>
            <a:pPr algn="l">
              <a:lnSpc>
                <a:spcPct val="150000"/>
              </a:lnSpc>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设立集团子公司-上海贝泰妮生物科技有限公司</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60" name="文本框 59"/>
          <p:cNvSpPr txBox="1"/>
          <p:nvPr/>
        </p:nvSpPr>
        <p:spPr>
          <a:xfrm>
            <a:off x="10245717" y="2740758"/>
            <a:ext cx="1154113" cy="368300"/>
          </a:xfrm>
          <a:prstGeom prst="rect">
            <a:avLst/>
          </a:prstGeom>
          <a:noFill/>
        </p:spPr>
        <p:txBody>
          <a:bodyPr>
            <a:spAutoFit/>
          </a:bodyPr>
          <a:lstStyle/>
          <a:p>
            <a:pPr>
              <a:defRPr/>
            </a:pPr>
            <a:r>
              <a:rPr lang="en-US" altLang="zh-CN" dirty="0">
                <a:solidFill>
                  <a:schemeClr val="tx1">
                    <a:lumMod val="75000"/>
                    <a:lumOff val="25000"/>
                  </a:schemeClr>
                </a:solidFill>
                <a:latin typeface="微软雅黑" panose="020B0503020204020204" charset="-122"/>
                <a:ea typeface="微软雅黑" panose="020B0503020204020204" charset="-122"/>
              </a:rPr>
              <a:t>2015</a:t>
            </a:r>
            <a:r>
              <a:rPr lang="zh-CN" altLang="en-US" dirty="0">
                <a:solidFill>
                  <a:schemeClr val="tx1">
                    <a:lumMod val="75000"/>
                    <a:lumOff val="25000"/>
                  </a:schemeClr>
                </a:solidFill>
                <a:latin typeface="微软雅黑" panose="020B0503020204020204" charset="-122"/>
                <a:ea typeface="微软雅黑" panose="020B0503020204020204" charset="-122"/>
              </a:rPr>
              <a:t>年</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61" name="文本框 60"/>
          <p:cNvSpPr txBox="1"/>
          <p:nvPr/>
        </p:nvSpPr>
        <p:spPr>
          <a:xfrm>
            <a:off x="10247914" y="3080483"/>
            <a:ext cx="1744794" cy="119888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l">
              <a:lnSpc>
                <a:spcPct val="150000"/>
              </a:lnSpc>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通过国家高新技术企业认定；薇诺娜亮相世界皮肤大会</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a:p>
            <a:pPr algn="l">
              <a:lnSpc>
                <a:spcPct val="150000"/>
              </a:lnSpc>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实现中国品牌零的突破</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62" name="ïŝ1íḋê"/>
          <p:cNvSpPr/>
          <p:nvPr/>
        </p:nvSpPr>
        <p:spPr>
          <a:xfrm>
            <a:off x="369700" y="4249565"/>
            <a:ext cx="566737" cy="566738"/>
          </a:xfrm>
          <a:prstGeom prst="ellipse">
            <a:avLst/>
          </a:prstGeom>
          <a:solidFill>
            <a:srgbClr val="E2393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015" dirty="0">
              <a:solidFill>
                <a:schemeClr val="tx1">
                  <a:lumMod val="75000"/>
                  <a:lumOff val="25000"/>
                </a:schemeClr>
              </a:solidFill>
              <a:cs typeface="+mn-ea"/>
              <a:sym typeface="+mn-lt"/>
            </a:endParaRPr>
          </a:p>
        </p:txBody>
      </p:sp>
      <p:sp>
        <p:nvSpPr>
          <p:cNvPr id="63" name="îš1îḍè"/>
          <p:cNvSpPr/>
          <p:nvPr/>
        </p:nvSpPr>
        <p:spPr>
          <a:xfrm>
            <a:off x="496700" y="4362278"/>
            <a:ext cx="311150" cy="341312"/>
          </a:xfrm>
          <a:custGeom>
            <a:avLst/>
            <a:gdLst>
              <a:gd name="connsiteX0" fmla="*/ 130776 w 510187"/>
              <a:gd name="connsiteY0" fmla="*/ 398252 h 559418"/>
              <a:gd name="connsiteX1" fmla="*/ 180826 w 510187"/>
              <a:gd name="connsiteY1" fmla="*/ 398252 h 559418"/>
              <a:gd name="connsiteX2" fmla="*/ 195356 w 510187"/>
              <a:gd name="connsiteY2" fmla="*/ 420815 h 559418"/>
              <a:gd name="connsiteX3" fmla="*/ 140463 w 510187"/>
              <a:gd name="connsiteY3" fmla="*/ 420815 h 559418"/>
              <a:gd name="connsiteX4" fmla="*/ 48435 w 510187"/>
              <a:gd name="connsiteY4" fmla="*/ 535243 h 559418"/>
              <a:gd name="connsiteX5" fmla="*/ 461752 w 510187"/>
              <a:gd name="connsiteY5" fmla="*/ 535243 h 559418"/>
              <a:gd name="connsiteX6" fmla="*/ 369724 w 510187"/>
              <a:gd name="connsiteY6" fmla="*/ 420815 h 559418"/>
              <a:gd name="connsiteX7" fmla="*/ 316445 w 510187"/>
              <a:gd name="connsiteY7" fmla="*/ 420815 h 559418"/>
              <a:gd name="connsiteX8" fmla="*/ 329361 w 510187"/>
              <a:gd name="connsiteY8" fmla="*/ 398252 h 559418"/>
              <a:gd name="connsiteX9" fmla="*/ 381026 w 510187"/>
              <a:gd name="connsiteY9" fmla="*/ 398252 h 559418"/>
              <a:gd name="connsiteX10" fmla="*/ 510187 w 510187"/>
              <a:gd name="connsiteY10" fmla="*/ 559418 h 559418"/>
              <a:gd name="connsiteX11" fmla="*/ 0 w 510187"/>
              <a:gd name="connsiteY11" fmla="*/ 559418 h 559418"/>
              <a:gd name="connsiteX12" fmla="*/ 254964 w 510187"/>
              <a:gd name="connsiteY12" fmla="*/ 79000 h 559418"/>
              <a:gd name="connsiteX13" fmla="*/ 175836 w 510187"/>
              <a:gd name="connsiteY13" fmla="*/ 159612 h 559418"/>
              <a:gd name="connsiteX14" fmla="*/ 254964 w 510187"/>
              <a:gd name="connsiteY14" fmla="*/ 238611 h 559418"/>
              <a:gd name="connsiteX15" fmla="*/ 335706 w 510187"/>
              <a:gd name="connsiteY15" fmla="*/ 159612 h 559418"/>
              <a:gd name="connsiteX16" fmla="*/ 254964 w 510187"/>
              <a:gd name="connsiteY16" fmla="*/ 79000 h 559418"/>
              <a:gd name="connsiteX17" fmla="*/ 254964 w 510187"/>
              <a:gd name="connsiteY17" fmla="*/ 0 h 559418"/>
              <a:gd name="connsiteX18" fmla="*/ 414834 w 510187"/>
              <a:gd name="connsiteY18" fmla="*/ 159612 h 559418"/>
              <a:gd name="connsiteX19" fmla="*/ 254964 w 510187"/>
              <a:gd name="connsiteY19" fmla="*/ 478835 h 559418"/>
              <a:gd name="connsiteX20" fmla="*/ 95093 w 510187"/>
              <a:gd name="connsiteY20" fmla="*/ 159612 h 559418"/>
              <a:gd name="connsiteX21" fmla="*/ 254964 w 510187"/>
              <a:gd name="connsiteY21" fmla="*/ 0 h 5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0187" h="559418">
                <a:moveTo>
                  <a:pt x="130776" y="398252"/>
                </a:moveTo>
                <a:lnTo>
                  <a:pt x="180826" y="398252"/>
                </a:lnTo>
                <a:cubicBezTo>
                  <a:pt x="185669" y="404699"/>
                  <a:pt x="190513" y="412757"/>
                  <a:pt x="195356" y="420815"/>
                </a:cubicBezTo>
                <a:lnTo>
                  <a:pt x="140463" y="420815"/>
                </a:lnTo>
                <a:lnTo>
                  <a:pt x="48435" y="535243"/>
                </a:lnTo>
                <a:lnTo>
                  <a:pt x="461752" y="535243"/>
                </a:lnTo>
                <a:lnTo>
                  <a:pt x="369724" y="420815"/>
                </a:lnTo>
                <a:lnTo>
                  <a:pt x="316445" y="420815"/>
                </a:lnTo>
                <a:cubicBezTo>
                  <a:pt x="319674" y="412757"/>
                  <a:pt x="324518" y="404699"/>
                  <a:pt x="329361" y="398252"/>
                </a:cubicBezTo>
                <a:lnTo>
                  <a:pt x="381026" y="398252"/>
                </a:lnTo>
                <a:lnTo>
                  <a:pt x="510187" y="559418"/>
                </a:lnTo>
                <a:lnTo>
                  <a:pt x="0" y="559418"/>
                </a:lnTo>
                <a:close/>
                <a:moveTo>
                  <a:pt x="254964" y="79000"/>
                </a:moveTo>
                <a:cubicBezTo>
                  <a:pt x="211363" y="79000"/>
                  <a:pt x="175836" y="116081"/>
                  <a:pt x="175836" y="159612"/>
                </a:cubicBezTo>
                <a:cubicBezTo>
                  <a:pt x="175836" y="203142"/>
                  <a:pt x="211363" y="238611"/>
                  <a:pt x="254964" y="238611"/>
                </a:cubicBezTo>
                <a:cubicBezTo>
                  <a:pt x="300179" y="238611"/>
                  <a:pt x="335706" y="203142"/>
                  <a:pt x="335706" y="159612"/>
                </a:cubicBezTo>
                <a:cubicBezTo>
                  <a:pt x="335706" y="116081"/>
                  <a:pt x="300179" y="79000"/>
                  <a:pt x="254964" y="79000"/>
                </a:cubicBezTo>
                <a:close/>
                <a:moveTo>
                  <a:pt x="254964" y="0"/>
                </a:moveTo>
                <a:cubicBezTo>
                  <a:pt x="343781" y="0"/>
                  <a:pt x="414834" y="70939"/>
                  <a:pt x="414834" y="159612"/>
                </a:cubicBezTo>
                <a:cubicBezTo>
                  <a:pt x="414834" y="246673"/>
                  <a:pt x="254964" y="478835"/>
                  <a:pt x="254964" y="478835"/>
                </a:cubicBezTo>
                <a:cubicBezTo>
                  <a:pt x="254964" y="478835"/>
                  <a:pt x="95093" y="246673"/>
                  <a:pt x="95093" y="159612"/>
                </a:cubicBezTo>
                <a:cubicBezTo>
                  <a:pt x="95093" y="70939"/>
                  <a:pt x="167761" y="0"/>
                  <a:pt x="254964" y="0"/>
                </a:cubicBez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015" dirty="0">
              <a:solidFill>
                <a:schemeClr val="tx1">
                  <a:lumMod val="75000"/>
                  <a:lumOff val="25000"/>
                </a:schemeClr>
              </a:solidFill>
              <a:cs typeface="+mn-ea"/>
              <a:sym typeface="+mn-lt"/>
            </a:endParaRPr>
          </a:p>
        </p:txBody>
      </p:sp>
      <p:pic>
        <p:nvPicPr>
          <p:cNvPr id="64" name="图片 30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080638" y="4650422"/>
            <a:ext cx="565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图片 30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43700" y="3722587"/>
            <a:ext cx="565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图片 30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9813" y="2039837"/>
            <a:ext cx="5651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图片 30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29079" y="2625483"/>
            <a:ext cx="62388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4"/>
          <p:cNvPicPr/>
          <p:nvPr>
            <p:custDataLst>
              <p:tags r:id="rId5"/>
            </p:custDataLst>
          </p:nvPr>
        </p:nvPicPr>
        <p:blipFill>
          <a:blip r:embed="rId6"/>
          <a:stretch>
            <a:fillRect/>
          </a:stretch>
        </p:blipFill>
        <p:spPr>
          <a:xfrm>
            <a:off x="254000" y="5281930"/>
            <a:ext cx="2070000" cy="1332000"/>
          </a:xfrm>
          <a:prstGeom prst="rect">
            <a:avLst/>
          </a:prstGeom>
          <a:noFill/>
          <a:ln w="9525">
            <a:noFill/>
          </a:ln>
        </p:spPr>
      </p:pic>
      <p:pic>
        <p:nvPicPr>
          <p:cNvPr id="3" name="图片 9"/>
          <p:cNvPicPr>
            <a:picLocks noChangeAspect="1"/>
          </p:cNvPicPr>
          <p:nvPr>
            <p:custDataLst>
              <p:tags r:id="rId7"/>
            </p:custDataLst>
          </p:nvPr>
        </p:nvPicPr>
        <p:blipFill>
          <a:blip r:embed="rId8">
            <a:clrChange>
              <a:clrFrom>
                <a:srgbClr val="FFFFFF">
                  <a:alpha val="100000"/>
                </a:srgbClr>
              </a:clrFrom>
              <a:clrTo>
                <a:srgbClr val="FFFFFF">
                  <a:alpha val="100000"/>
                  <a:alpha val="0"/>
                </a:srgbClr>
              </a:clrTo>
            </a:clrChange>
          </a:blip>
          <a:stretch>
            <a:fillRect/>
          </a:stretch>
        </p:blipFill>
        <p:spPr>
          <a:xfrm>
            <a:off x="3120390" y="5564505"/>
            <a:ext cx="1175385" cy="977900"/>
          </a:xfrm>
          <a:prstGeom prst="rect">
            <a:avLst/>
          </a:prstGeom>
          <a:noFill/>
          <a:ln w="9525">
            <a:noFill/>
          </a:ln>
        </p:spPr>
      </p:pic>
      <p:pic>
        <p:nvPicPr>
          <p:cNvPr id="5" name="图片 10"/>
          <p:cNvPicPr>
            <a:picLocks noChangeAspect="1"/>
          </p:cNvPicPr>
          <p:nvPr>
            <p:custDataLst>
              <p:tags r:id="rId9"/>
            </p:custDataLst>
          </p:nvPr>
        </p:nvPicPr>
        <p:blipFill>
          <a:blip r:embed="rId10"/>
          <a:srcRect b="12064"/>
          <a:stretch>
            <a:fillRect/>
          </a:stretch>
        </p:blipFill>
        <p:spPr>
          <a:xfrm>
            <a:off x="4309110" y="5762625"/>
            <a:ext cx="662305" cy="582295"/>
          </a:xfrm>
          <a:prstGeom prst="rect">
            <a:avLst/>
          </a:prstGeom>
          <a:noFill/>
          <a:ln w="9525">
            <a:noFill/>
          </a:ln>
        </p:spPr>
      </p:pic>
      <p:pic>
        <p:nvPicPr>
          <p:cNvPr id="8" name="图片 11"/>
          <p:cNvPicPr>
            <a:picLocks noChangeAspect="1"/>
          </p:cNvPicPr>
          <p:nvPr>
            <p:custDataLst>
              <p:tags r:id="rId11"/>
            </p:custDataLst>
          </p:nvPr>
        </p:nvPicPr>
        <p:blipFill rotWithShape="1">
          <a:blip r:embed="rId12">
            <a:clrChange>
              <a:clrFrom>
                <a:srgbClr val="F3F3F3">
                  <a:alpha val="100000"/>
                </a:srgbClr>
              </a:clrFrom>
              <a:clrTo>
                <a:srgbClr val="F3F3F3">
                  <a:alpha val="100000"/>
                  <a:alpha val="0"/>
                </a:srgbClr>
              </a:clrTo>
            </a:clrChange>
          </a:blip>
          <a:srcRect t="11579"/>
          <a:stretch>
            <a:fillRect/>
          </a:stretch>
        </p:blipFill>
        <p:spPr>
          <a:xfrm>
            <a:off x="3895725" y="1395730"/>
            <a:ext cx="1642110" cy="1223010"/>
          </a:xfrm>
          <a:prstGeom prst="rect">
            <a:avLst/>
          </a:prstGeom>
          <a:noFill/>
          <a:ln w="9525">
            <a:noFill/>
          </a:ln>
        </p:spPr>
      </p:pic>
      <p:pic>
        <p:nvPicPr>
          <p:cNvPr id="9" name="Picture 2" descr="E:\mjy\mjy2018\实验室照片10.9\实验室照片已修\研发中心前台大厅\QQ图片20181012104924.jpg"/>
          <p:cNvPicPr>
            <a:picLocks noChangeAspect="1"/>
          </p:cNvPicPr>
          <p:nvPr>
            <p:custDataLst>
              <p:tags r:id="rId13"/>
            </p:custDataLst>
          </p:nvPr>
        </p:nvPicPr>
        <p:blipFill>
          <a:blip r:embed="rId14"/>
          <a:stretch>
            <a:fillRect/>
          </a:stretch>
        </p:blipFill>
        <p:spPr>
          <a:xfrm>
            <a:off x="6861455" y="5035295"/>
            <a:ext cx="2051483" cy="1330731"/>
          </a:xfrm>
          <a:prstGeom prst="rect">
            <a:avLst/>
          </a:prstGeom>
          <a:noFill/>
          <a:ln w="9525">
            <a:noFill/>
          </a:ln>
        </p:spPr>
      </p:pic>
      <p:pic>
        <p:nvPicPr>
          <p:cNvPr id="15" name="图片 23"/>
          <p:cNvPicPr>
            <a:picLocks noChangeAspect="1"/>
          </p:cNvPicPr>
          <p:nvPr>
            <p:custDataLst>
              <p:tags r:id="rId15"/>
            </p:custDataLst>
          </p:nvPr>
        </p:nvPicPr>
        <p:blipFill>
          <a:blip r:embed="rId16">
            <a:clrChange>
              <a:clrFrom>
                <a:srgbClr val="FFFFFF">
                  <a:alpha val="100000"/>
                </a:srgbClr>
              </a:clrFrom>
              <a:clrTo>
                <a:srgbClr val="FFFFFF">
                  <a:alpha val="100000"/>
                  <a:alpha val="0"/>
                </a:srgbClr>
              </a:clrTo>
            </a:clrChange>
          </a:blip>
          <a:srcRect t="6361"/>
          <a:stretch>
            <a:fillRect/>
          </a:stretch>
        </p:blipFill>
        <p:spPr>
          <a:xfrm>
            <a:off x="7808285" y="883402"/>
            <a:ext cx="1994109" cy="1553186"/>
          </a:xfrm>
          <a:prstGeom prst="rect">
            <a:avLst/>
          </a:prstGeom>
          <a:noFill/>
          <a:ln w="9525">
            <a:noFill/>
          </a:ln>
        </p:spPr>
      </p:pic>
      <p:pic>
        <p:nvPicPr>
          <p:cNvPr id="16" name="图片 15"/>
          <p:cNvPicPr>
            <a:picLocks noChangeAspect="1"/>
          </p:cNvPicPr>
          <p:nvPr>
            <p:custDataLst>
              <p:tags r:id="rId17"/>
            </p:custDataLst>
          </p:nvPr>
        </p:nvPicPr>
        <p:blipFill>
          <a:blip r:embed="rId18"/>
          <a:stretch>
            <a:fillRect/>
          </a:stretch>
        </p:blipFill>
        <p:spPr>
          <a:xfrm>
            <a:off x="10353040" y="4319905"/>
            <a:ext cx="1534345" cy="1296000"/>
          </a:xfrm>
          <a:prstGeom prst="rect">
            <a:avLst/>
          </a:prstGeom>
        </p:spPr>
      </p:pic>
      <p:sp>
        <p:nvSpPr>
          <p:cNvPr id="2" name="文本框 1"/>
          <p:cNvSpPr txBox="1">
            <a:spLocks noChangeArrowheads="1"/>
          </p:cNvSpPr>
          <p:nvPr>
            <p:custDataLst>
              <p:tags r:id="rId19"/>
            </p:custDataLst>
          </p:nvPr>
        </p:nvSpPr>
        <p:spPr bwMode="auto">
          <a:xfrm>
            <a:off x="4568310" y="566325"/>
            <a:ext cx="308133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600" b="1" dirty="0">
                <a:solidFill>
                  <a:srgbClr val="1C2954"/>
                </a:solidFill>
                <a:latin typeface="微软雅黑" panose="020B0503020204020204" charset="-122"/>
                <a:ea typeface="微软雅黑" panose="020B0503020204020204" charset="-122"/>
              </a:rPr>
              <a:t>发展历程</a:t>
            </a:r>
            <a:endParaRPr lang="zh-CN" altLang="en-US" sz="3600" b="1" dirty="0">
              <a:solidFill>
                <a:srgbClr val="1C2954"/>
              </a:solidFill>
              <a:latin typeface="微软雅黑" panose="020B0503020204020204" charset="-122"/>
              <a:ea typeface="微软雅黑" panose="020B050302020402020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8" name="直接连接符 67"/>
          <p:cNvCxnSpPr/>
          <p:nvPr/>
        </p:nvCxnSpPr>
        <p:spPr>
          <a:xfrm flipV="1">
            <a:off x="10828338" y="1442857"/>
            <a:ext cx="250825" cy="481013"/>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11079163" y="1447620"/>
            <a:ext cx="9000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V="1">
            <a:off x="8964613" y="1971495"/>
            <a:ext cx="250825" cy="4826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V="1">
            <a:off x="7102475" y="2496957"/>
            <a:ext cx="250825" cy="4826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225425" y="4419420"/>
            <a:ext cx="13320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3670300" y="3489145"/>
            <a:ext cx="15938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V="1">
            <a:off x="3419475" y="3489145"/>
            <a:ext cx="250825" cy="481012"/>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1824038" y="3968570"/>
            <a:ext cx="1595437"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flipV="1">
            <a:off x="1582738" y="3968570"/>
            <a:ext cx="252412" cy="481012"/>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V="1">
            <a:off x="5241925" y="3025595"/>
            <a:ext cx="250825" cy="4826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8" name="íṧḷïḓè"/>
          <p:cNvSpPr/>
          <p:nvPr/>
        </p:nvSpPr>
        <p:spPr>
          <a:xfrm>
            <a:off x="1530350" y="4355920"/>
            <a:ext cx="107950" cy="109537"/>
          </a:xfrm>
          <a:prstGeom prst="ellipse">
            <a:avLst/>
          </a:prstGeom>
          <a:solidFill>
            <a:schemeClr val="bg1"/>
          </a:solidFill>
          <a:ln w="28575">
            <a:solidFill>
              <a:srgbClr val="E2393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050" b="1" dirty="0">
              <a:solidFill>
                <a:schemeClr val="tx1">
                  <a:lumMod val="75000"/>
                  <a:lumOff val="25000"/>
                </a:schemeClr>
              </a:solidFill>
              <a:cs typeface="+mn-ea"/>
              <a:sym typeface="+mn-lt"/>
            </a:endParaRPr>
          </a:p>
        </p:txBody>
      </p:sp>
      <p:sp>
        <p:nvSpPr>
          <p:cNvPr id="79" name="iṣ1ïḍê"/>
          <p:cNvSpPr/>
          <p:nvPr/>
        </p:nvSpPr>
        <p:spPr>
          <a:xfrm rot="171317">
            <a:off x="3354388" y="3890782"/>
            <a:ext cx="107950" cy="107950"/>
          </a:xfrm>
          <a:prstGeom prst="ellipse">
            <a:avLst/>
          </a:prstGeom>
          <a:solidFill>
            <a:schemeClr val="bg1"/>
          </a:solidFill>
          <a:ln w="28575">
            <a:solidFill>
              <a:srgbClr val="E2393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050" b="1" dirty="0">
              <a:solidFill>
                <a:schemeClr val="tx1">
                  <a:lumMod val="75000"/>
                  <a:lumOff val="25000"/>
                </a:schemeClr>
              </a:solidFill>
              <a:cs typeface="+mn-ea"/>
              <a:sym typeface="+mn-lt"/>
            </a:endParaRPr>
          </a:p>
        </p:txBody>
      </p:sp>
      <p:sp>
        <p:nvSpPr>
          <p:cNvPr id="80" name="ïŝḻîḑê"/>
          <p:cNvSpPr/>
          <p:nvPr/>
        </p:nvSpPr>
        <p:spPr>
          <a:xfrm rot="183234">
            <a:off x="5183188" y="3433582"/>
            <a:ext cx="109537" cy="109538"/>
          </a:xfrm>
          <a:prstGeom prst="ellipse">
            <a:avLst/>
          </a:prstGeom>
          <a:solidFill>
            <a:schemeClr val="bg1"/>
          </a:solidFill>
          <a:ln w="28575">
            <a:solidFill>
              <a:srgbClr val="E2393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050" b="1" dirty="0">
              <a:solidFill>
                <a:schemeClr val="tx1">
                  <a:lumMod val="75000"/>
                  <a:lumOff val="25000"/>
                </a:schemeClr>
              </a:solidFill>
              <a:cs typeface="+mn-ea"/>
              <a:sym typeface="+mn-lt"/>
            </a:endParaRPr>
          </a:p>
        </p:txBody>
      </p:sp>
      <p:sp>
        <p:nvSpPr>
          <p:cNvPr id="81" name="iṩlïďe"/>
          <p:cNvSpPr/>
          <p:nvPr/>
        </p:nvSpPr>
        <p:spPr>
          <a:xfrm>
            <a:off x="1084263" y="3370082"/>
            <a:ext cx="303212" cy="361950"/>
          </a:xfrm>
          <a:custGeom>
            <a:avLst/>
            <a:gdLst>
              <a:gd name="connsiteX0" fmla="*/ 234347 w 506307"/>
              <a:gd name="connsiteY0" fmla="*/ 379219 h 606722"/>
              <a:gd name="connsiteX1" fmla="*/ 271960 w 506307"/>
              <a:gd name="connsiteY1" fmla="*/ 379219 h 606722"/>
              <a:gd name="connsiteX2" fmla="*/ 278451 w 506307"/>
              <a:gd name="connsiteY2" fmla="*/ 385705 h 606722"/>
              <a:gd name="connsiteX3" fmla="*/ 278451 w 506307"/>
              <a:gd name="connsiteY3" fmla="*/ 448520 h 606722"/>
              <a:gd name="connsiteX4" fmla="*/ 271960 w 506307"/>
              <a:gd name="connsiteY4" fmla="*/ 455006 h 606722"/>
              <a:gd name="connsiteX5" fmla="*/ 234347 w 506307"/>
              <a:gd name="connsiteY5" fmla="*/ 455006 h 606722"/>
              <a:gd name="connsiteX6" fmla="*/ 227856 w 506307"/>
              <a:gd name="connsiteY6" fmla="*/ 448520 h 606722"/>
              <a:gd name="connsiteX7" fmla="*/ 227856 w 506307"/>
              <a:gd name="connsiteY7" fmla="*/ 385705 h 606722"/>
              <a:gd name="connsiteX8" fmla="*/ 234347 w 506307"/>
              <a:gd name="connsiteY8" fmla="*/ 379219 h 606722"/>
              <a:gd name="connsiteX9" fmla="*/ 234331 w 506307"/>
              <a:gd name="connsiteY9" fmla="*/ 328645 h 606722"/>
              <a:gd name="connsiteX10" fmla="*/ 177194 w 506307"/>
              <a:gd name="connsiteY10" fmla="*/ 385700 h 606722"/>
              <a:gd name="connsiteX11" fmla="*/ 177194 w 506307"/>
              <a:gd name="connsiteY11" fmla="*/ 448532 h 606722"/>
              <a:gd name="connsiteX12" fmla="*/ 234331 w 506307"/>
              <a:gd name="connsiteY12" fmla="*/ 505587 h 606722"/>
              <a:gd name="connsiteX13" fmla="*/ 271977 w 506307"/>
              <a:gd name="connsiteY13" fmla="*/ 505587 h 606722"/>
              <a:gd name="connsiteX14" fmla="*/ 329113 w 506307"/>
              <a:gd name="connsiteY14" fmla="*/ 448532 h 606722"/>
              <a:gd name="connsiteX15" fmla="*/ 329113 w 506307"/>
              <a:gd name="connsiteY15" fmla="*/ 385700 h 606722"/>
              <a:gd name="connsiteX16" fmla="*/ 271977 w 506307"/>
              <a:gd name="connsiteY16" fmla="*/ 328645 h 606722"/>
              <a:gd name="connsiteX17" fmla="*/ 253109 w 506307"/>
              <a:gd name="connsiteY17" fmla="*/ 0 h 606722"/>
              <a:gd name="connsiteX18" fmla="*/ 430303 w 506307"/>
              <a:gd name="connsiteY18" fmla="*/ 176942 h 606722"/>
              <a:gd name="connsiteX19" fmla="*/ 430303 w 506307"/>
              <a:gd name="connsiteY19" fmla="*/ 252749 h 606722"/>
              <a:gd name="connsiteX20" fmla="*/ 480943 w 506307"/>
              <a:gd name="connsiteY20" fmla="*/ 252749 h 606722"/>
              <a:gd name="connsiteX21" fmla="*/ 506307 w 506307"/>
              <a:gd name="connsiteY21" fmla="*/ 278077 h 606722"/>
              <a:gd name="connsiteX22" fmla="*/ 506307 w 506307"/>
              <a:gd name="connsiteY22" fmla="*/ 581394 h 606722"/>
              <a:gd name="connsiteX23" fmla="*/ 480943 w 506307"/>
              <a:gd name="connsiteY23" fmla="*/ 606722 h 606722"/>
              <a:gd name="connsiteX24" fmla="*/ 25275 w 506307"/>
              <a:gd name="connsiteY24" fmla="*/ 606722 h 606722"/>
              <a:gd name="connsiteX25" fmla="*/ 0 w 506307"/>
              <a:gd name="connsiteY25" fmla="*/ 581394 h 606722"/>
              <a:gd name="connsiteX26" fmla="*/ 0 w 506307"/>
              <a:gd name="connsiteY26" fmla="*/ 278077 h 606722"/>
              <a:gd name="connsiteX27" fmla="*/ 25275 w 506307"/>
              <a:gd name="connsiteY27" fmla="*/ 252749 h 606722"/>
              <a:gd name="connsiteX28" fmla="*/ 379753 w 506307"/>
              <a:gd name="connsiteY28" fmla="*/ 252749 h 606722"/>
              <a:gd name="connsiteX29" fmla="*/ 379753 w 506307"/>
              <a:gd name="connsiteY29" fmla="*/ 176942 h 606722"/>
              <a:gd name="connsiteX30" fmla="*/ 253109 w 506307"/>
              <a:gd name="connsiteY30" fmla="*/ 50568 h 606722"/>
              <a:gd name="connsiteX31" fmla="*/ 126554 w 506307"/>
              <a:gd name="connsiteY31" fmla="*/ 176942 h 606722"/>
              <a:gd name="connsiteX32" fmla="*/ 101279 w 506307"/>
              <a:gd name="connsiteY32" fmla="*/ 202270 h 606722"/>
              <a:gd name="connsiteX33" fmla="*/ 75915 w 506307"/>
              <a:gd name="connsiteY33" fmla="*/ 176942 h 606722"/>
              <a:gd name="connsiteX34" fmla="*/ 253109 w 506307"/>
              <a:gd name="connsiteY34"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307" h="606722">
                <a:moveTo>
                  <a:pt x="234347" y="379219"/>
                </a:moveTo>
                <a:lnTo>
                  <a:pt x="271960" y="379219"/>
                </a:lnTo>
                <a:cubicBezTo>
                  <a:pt x="275517" y="379219"/>
                  <a:pt x="278451" y="382062"/>
                  <a:pt x="278451" y="385705"/>
                </a:cubicBezTo>
                <a:lnTo>
                  <a:pt x="278451" y="448520"/>
                </a:lnTo>
                <a:cubicBezTo>
                  <a:pt x="278451" y="452074"/>
                  <a:pt x="275517" y="455006"/>
                  <a:pt x="271960" y="455006"/>
                </a:cubicBezTo>
                <a:lnTo>
                  <a:pt x="234347" y="455006"/>
                </a:lnTo>
                <a:cubicBezTo>
                  <a:pt x="230791" y="455006"/>
                  <a:pt x="227856" y="452074"/>
                  <a:pt x="227856" y="448520"/>
                </a:cubicBezTo>
                <a:lnTo>
                  <a:pt x="227856" y="385705"/>
                </a:lnTo>
                <a:cubicBezTo>
                  <a:pt x="227856" y="382062"/>
                  <a:pt x="230791" y="379219"/>
                  <a:pt x="234347" y="379219"/>
                </a:cubicBezTo>
                <a:close/>
                <a:moveTo>
                  <a:pt x="234331" y="328645"/>
                </a:moveTo>
                <a:cubicBezTo>
                  <a:pt x="202825" y="328645"/>
                  <a:pt x="177194" y="354240"/>
                  <a:pt x="177194" y="385700"/>
                </a:cubicBezTo>
                <a:lnTo>
                  <a:pt x="177194" y="448532"/>
                </a:lnTo>
                <a:cubicBezTo>
                  <a:pt x="177194" y="479992"/>
                  <a:pt x="202825" y="505587"/>
                  <a:pt x="234331" y="505587"/>
                </a:cubicBezTo>
                <a:lnTo>
                  <a:pt x="271977" y="505587"/>
                </a:lnTo>
                <a:cubicBezTo>
                  <a:pt x="303482" y="505587"/>
                  <a:pt x="329113" y="479992"/>
                  <a:pt x="329113" y="448532"/>
                </a:cubicBezTo>
                <a:lnTo>
                  <a:pt x="329113" y="385700"/>
                </a:lnTo>
                <a:cubicBezTo>
                  <a:pt x="329113" y="354240"/>
                  <a:pt x="303482" y="328645"/>
                  <a:pt x="271977" y="328645"/>
                </a:cubicBezTo>
                <a:close/>
                <a:moveTo>
                  <a:pt x="253109" y="0"/>
                </a:moveTo>
                <a:cubicBezTo>
                  <a:pt x="350829" y="0"/>
                  <a:pt x="430303" y="79362"/>
                  <a:pt x="430303" y="176942"/>
                </a:cubicBezTo>
                <a:lnTo>
                  <a:pt x="430303" y="252749"/>
                </a:lnTo>
                <a:lnTo>
                  <a:pt x="480943" y="252749"/>
                </a:lnTo>
                <a:cubicBezTo>
                  <a:pt x="494916" y="252749"/>
                  <a:pt x="506307" y="264124"/>
                  <a:pt x="506307" y="278077"/>
                </a:cubicBezTo>
                <a:lnTo>
                  <a:pt x="506307" y="581394"/>
                </a:lnTo>
                <a:cubicBezTo>
                  <a:pt x="506307" y="595435"/>
                  <a:pt x="494916" y="606722"/>
                  <a:pt x="480943" y="606722"/>
                </a:cubicBezTo>
                <a:lnTo>
                  <a:pt x="25275" y="606722"/>
                </a:lnTo>
                <a:cubicBezTo>
                  <a:pt x="11302" y="606722"/>
                  <a:pt x="0" y="595435"/>
                  <a:pt x="0" y="581394"/>
                </a:cubicBezTo>
                <a:lnTo>
                  <a:pt x="0" y="278077"/>
                </a:lnTo>
                <a:cubicBezTo>
                  <a:pt x="0" y="264124"/>
                  <a:pt x="11302" y="252749"/>
                  <a:pt x="25275" y="252749"/>
                </a:cubicBezTo>
                <a:lnTo>
                  <a:pt x="379753" y="252749"/>
                </a:lnTo>
                <a:lnTo>
                  <a:pt x="379753" y="176942"/>
                </a:lnTo>
                <a:cubicBezTo>
                  <a:pt x="379753" y="107267"/>
                  <a:pt x="322972" y="50568"/>
                  <a:pt x="253109" y="50568"/>
                </a:cubicBezTo>
                <a:cubicBezTo>
                  <a:pt x="183335" y="50568"/>
                  <a:pt x="126554" y="107267"/>
                  <a:pt x="126554" y="176942"/>
                </a:cubicBezTo>
                <a:cubicBezTo>
                  <a:pt x="126554" y="190895"/>
                  <a:pt x="115252" y="202270"/>
                  <a:pt x="101279" y="202270"/>
                </a:cubicBezTo>
                <a:cubicBezTo>
                  <a:pt x="87306" y="202270"/>
                  <a:pt x="75915" y="190895"/>
                  <a:pt x="75915" y="176942"/>
                </a:cubicBezTo>
                <a:cubicBezTo>
                  <a:pt x="75915" y="79362"/>
                  <a:pt x="155389" y="0"/>
                  <a:pt x="253109" y="0"/>
                </a:cubicBez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015" dirty="0">
              <a:solidFill>
                <a:schemeClr val="tx1">
                  <a:lumMod val="75000"/>
                  <a:lumOff val="25000"/>
                </a:schemeClr>
              </a:solidFill>
              <a:cs typeface="+mn-ea"/>
              <a:sym typeface="+mn-lt"/>
            </a:endParaRPr>
          </a:p>
        </p:txBody>
      </p:sp>
      <p:sp>
        <p:nvSpPr>
          <p:cNvPr id="82" name="îš1îḍè"/>
          <p:cNvSpPr/>
          <p:nvPr/>
        </p:nvSpPr>
        <p:spPr>
          <a:xfrm>
            <a:off x="4738688" y="2458857"/>
            <a:ext cx="331787" cy="365125"/>
          </a:xfrm>
          <a:custGeom>
            <a:avLst/>
            <a:gdLst>
              <a:gd name="connsiteX0" fmla="*/ 130776 w 510187"/>
              <a:gd name="connsiteY0" fmla="*/ 398252 h 559418"/>
              <a:gd name="connsiteX1" fmla="*/ 180826 w 510187"/>
              <a:gd name="connsiteY1" fmla="*/ 398252 h 559418"/>
              <a:gd name="connsiteX2" fmla="*/ 195356 w 510187"/>
              <a:gd name="connsiteY2" fmla="*/ 420815 h 559418"/>
              <a:gd name="connsiteX3" fmla="*/ 140463 w 510187"/>
              <a:gd name="connsiteY3" fmla="*/ 420815 h 559418"/>
              <a:gd name="connsiteX4" fmla="*/ 48435 w 510187"/>
              <a:gd name="connsiteY4" fmla="*/ 535243 h 559418"/>
              <a:gd name="connsiteX5" fmla="*/ 461752 w 510187"/>
              <a:gd name="connsiteY5" fmla="*/ 535243 h 559418"/>
              <a:gd name="connsiteX6" fmla="*/ 369724 w 510187"/>
              <a:gd name="connsiteY6" fmla="*/ 420815 h 559418"/>
              <a:gd name="connsiteX7" fmla="*/ 316445 w 510187"/>
              <a:gd name="connsiteY7" fmla="*/ 420815 h 559418"/>
              <a:gd name="connsiteX8" fmla="*/ 329361 w 510187"/>
              <a:gd name="connsiteY8" fmla="*/ 398252 h 559418"/>
              <a:gd name="connsiteX9" fmla="*/ 381026 w 510187"/>
              <a:gd name="connsiteY9" fmla="*/ 398252 h 559418"/>
              <a:gd name="connsiteX10" fmla="*/ 510187 w 510187"/>
              <a:gd name="connsiteY10" fmla="*/ 559418 h 559418"/>
              <a:gd name="connsiteX11" fmla="*/ 0 w 510187"/>
              <a:gd name="connsiteY11" fmla="*/ 559418 h 559418"/>
              <a:gd name="connsiteX12" fmla="*/ 254964 w 510187"/>
              <a:gd name="connsiteY12" fmla="*/ 79000 h 559418"/>
              <a:gd name="connsiteX13" fmla="*/ 175836 w 510187"/>
              <a:gd name="connsiteY13" fmla="*/ 159612 h 559418"/>
              <a:gd name="connsiteX14" fmla="*/ 254964 w 510187"/>
              <a:gd name="connsiteY14" fmla="*/ 238611 h 559418"/>
              <a:gd name="connsiteX15" fmla="*/ 335706 w 510187"/>
              <a:gd name="connsiteY15" fmla="*/ 159612 h 559418"/>
              <a:gd name="connsiteX16" fmla="*/ 254964 w 510187"/>
              <a:gd name="connsiteY16" fmla="*/ 79000 h 559418"/>
              <a:gd name="connsiteX17" fmla="*/ 254964 w 510187"/>
              <a:gd name="connsiteY17" fmla="*/ 0 h 559418"/>
              <a:gd name="connsiteX18" fmla="*/ 414834 w 510187"/>
              <a:gd name="connsiteY18" fmla="*/ 159612 h 559418"/>
              <a:gd name="connsiteX19" fmla="*/ 254964 w 510187"/>
              <a:gd name="connsiteY19" fmla="*/ 478835 h 559418"/>
              <a:gd name="connsiteX20" fmla="*/ 95093 w 510187"/>
              <a:gd name="connsiteY20" fmla="*/ 159612 h 559418"/>
              <a:gd name="connsiteX21" fmla="*/ 254964 w 510187"/>
              <a:gd name="connsiteY21" fmla="*/ 0 h 55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0187" h="559418">
                <a:moveTo>
                  <a:pt x="130776" y="398252"/>
                </a:moveTo>
                <a:lnTo>
                  <a:pt x="180826" y="398252"/>
                </a:lnTo>
                <a:cubicBezTo>
                  <a:pt x="185669" y="404699"/>
                  <a:pt x="190513" y="412757"/>
                  <a:pt x="195356" y="420815"/>
                </a:cubicBezTo>
                <a:lnTo>
                  <a:pt x="140463" y="420815"/>
                </a:lnTo>
                <a:lnTo>
                  <a:pt x="48435" y="535243"/>
                </a:lnTo>
                <a:lnTo>
                  <a:pt x="461752" y="535243"/>
                </a:lnTo>
                <a:lnTo>
                  <a:pt x="369724" y="420815"/>
                </a:lnTo>
                <a:lnTo>
                  <a:pt x="316445" y="420815"/>
                </a:lnTo>
                <a:cubicBezTo>
                  <a:pt x="319674" y="412757"/>
                  <a:pt x="324518" y="404699"/>
                  <a:pt x="329361" y="398252"/>
                </a:cubicBezTo>
                <a:lnTo>
                  <a:pt x="381026" y="398252"/>
                </a:lnTo>
                <a:lnTo>
                  <a:pt x="510187" y="559418"/>
                </a:lnTo>
                <a:lnTo>
                  <a:pt x="0" y="559418"/>
                </a:lnTo>
                <a:close/>
                <a:moveTo>
                  <a:pt x="254964" y="79000"/>
                </a:moveTo>
                <a:cubicBezTo>
                  <a:pt x="211363" y="79000"/>
                  <a:pt x="175836" y="116081"/>
                  <a:pt x="175836" y="159612"/>
                </a:cubicBezTo>
                <a:cubicBezTo>
                  <a:pt x="175836" y="203142"/>
                  <a:pt x="211363" y="238611"/>
                  <a:pt x="254964" y="238611"/>
                </a:cubicBezTo>
                <a:cubicBezTo>
                  <a:pt x="300179" y="238611"/>
                  <a:pt x="335706" y="203142"/>
                  <a:pt x="335706" y="159612"/>
                </a:cubicBezTo>
                <a:cubicBezTo>
                  <a:pt x="335706" y="116081"/>
                  <a:pt x="300179" y="79000"/>
                  <a:pt x="254964" y="79000"/>
                </a:cubicBezTo>
                <a:close/>
                <a:moveTo>
                  <a:pt x="254964" y="0"/>
                </a:moveTo>
                <a:cubicBezTo>
                  <a:pt x="343781" y="0"/>
                  <a:pt x="414834" y="70939"/>
                  <a:pt x="414834" y="159612"/>
                </a:cubicBezTo>
                <a:cubicBezTo>
                  <a:pt x="414834" y="246673"/>
                  <a:pt x="254964" y="478835"/>
                  <a:pt x="254964" y="478835"/>
                </a:cubicBezTo>
                <a:cubicBezTo>
                  <a:pt x="254964" y="478835"/>
                  <a:pt x="95093" y="246673"/>
                  <a:pt x="95093" y="159612"/>
                </a:cubicBezTo>
                <a:cubicBezTo>
                  <a:pt x="95093" y="70939"/>
                  <a:pt x="167761" y="0"/>
                  <a:pt x="254964" y="0"/>
                </a:cubicBez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015" dirty="0">
              <a:solidFill>
                <a:schemeClr val="tx1">
                  <a:lumMod val="75000"/>
                  <a:lumOff val="25000"/>
                </a:schemeClr>
              </a:solidFill>
              <a:cs typeface="+mn-ea"/>
              <a:sym typeface="+mn-lt"/>
            </a:endParaRPr>
          </a:p>
        </p:txBody>
      </p:sp>
      <p:sp>
        <p:nvSpPr>
          <p:cNvPr id="83" name="iṣľíḋe"/>
          <p:cNvSpPr/>
          <p:nvPr/>
        </p:nvSpPr>
        <p:spPr>
          <a:xfrm>
            <a:off x="3767138" y="4578170"/>
            <a:ext cx="355600" cy="363537"/>
          </a:xfrm>
          <a:custGeom>
            <a:avLst/>
            <a:gdLst>
              <a:gd name="connsiteX0" fmla="*/ 289142 w 593263"/>
              <a:gd name="connsiteY0" fmla="*/ 515850 h 608344"/>
              <a:gd name="connsiteX1" fmla="*/ 227765 w 593263"/>
              <a:gd name="connsiteY1" fmla="*/ 563478 h 608344"/>
              <a:gd name="connsiteX2" fmla="*/ 365576 w 593263"/>
              <a:gd name="connsiteY2" fmla="*/ 563478 h 608344"/>
              <a:gd name="connsiteX3" fmla="*/ 304122 w 593263"/>
              <a:gd name="connsiteY3" fmla="*/ 515850 h 608344"/>
              <a:gd name="connsiteX4" fmla="*/ 289175 w 593263"/>
              <a:gd name="connsiteY4" fmla="*/ 515431 h 608344"/>
              <a:gd name="connsiteX5" fmla="*/ 304155 w 593263"/>
              <a:gd name="connsiteY5" fmla="*/ 515431 h 608344"/>
              <a:gd name="connsiteX6" fmla="*/ 366070 w 593263"/>
              <a:gd name="connsiteY6" fmla="*/ 564057 h 608344"/>
              <a:gd name="connsiteX7" fmla="*/ 227259 w 593263"/>
              <a:gd name="connsiteY7" fmla="*/ 564057 h 608344"/>
              <a:gd name="connsiteX8" fmla="*/ 289175 w 593263"/>
              <a:gd name="connsiteY8" fmla="*/ 515431 h 608344"/>
              <a:gd name="connsiteX9" fmla="*/ 289142 w 593263"/>
              <a:gd name="connsiteY9" fmla="*/ 514853 h 608344"/>
              <a:gd name="connsiteX10" fmla="*/ 226767 w 593263"/>
              <a:gd name="connsiteY10" fmla="*/ 564014 h 608344"/>
              <a:gd name="connsiteX11" fmla="*/ 226767 w 593263"/>
              <a:gd name="connsiteY11" fmla="*/ 564475 h 608344"/>
              <a:gd name="connsiteX12" fmla="*/ 366574 w 593263"/>
              <a:gd name="connsiteY12" fmla="*/ 564475 h 608344"/>
              <a:gd name="connsiteX13" fmla="*/ 366574 w 593263"/>
              <a:gd name="connsiteY13" fmla="*/ 564014 h 608344"/>
              <a:gd name="connsiteX14" fmla="*/ 304122 w 593263"/>
              <a:gd name="connsiteY14" fmla="*/ 514853 h 608344"/>
              <a:gd name="connsiteX15" fmla="*/ 530681 w 593263"/>
              <a:gd name="connsiteY15" fmla="*/ 143537 h 608344"/>
              <a:gd name="connsiteX16" fmla="*/ 530416 w 593263"/>
              <a:gd name="connsiteY16" fmla="*/ 144771 h 608344"/>
              <a:gd name="connsiteX17" fmla="*/ 530089 w 593263"/>
              <a:gd name="connsiteY17" fmla="*/ 145272 h 608344"/>
              <a:gd name="connsiteX18" fmla="*/ 62599 w 593263"/>
              <a:gd name="connsiteY18" fmla="*/ 143295 h 608344"/>
              <a:gd name="connsiteX19" fmla="*/ 63310 w 593263"/>
              <a:gd name="connsiteY19" fmla="*/ 145377 h 608344"/>
              <a:gd name="connsiteX20" fmla="*/ 62916 w 593263"/>
              <a:gd name="connsiteY20" fmla="*/ 144771 h 608344"/>
              <a:gd name="connsiteX21" fmla="*/ 151870 w 593263"/>
              <a:gd name="connsiteY21" fmla="*/ 44867 h 608344"/>
              <a:gd name="connsiteX22" fmla="*/ 151870 w 593263"/>
              <a:gd name="connsiteY22" fmla="*/ 247725 h 608344"/>
              <a:gd name="connsiteX23" fmla="*/ 151870 w 593263"/>
              <a:gd name="connsiteY23" fmla="*/ 248568 h 608344"/>
              <a:gd name="connsiteX24" fmla="*/ 163623 w 593263"/>
              <a:gd name="connsiteY24" fmla="*/ 303712 h 608344"/>
              <a:gd name="connsiteX25" fmla="*/ 290756 w 593263"/>
              <a:gd name="connsiteY25" fmla="*/ 386466 h 608344"/>
              <a:gd name="connsiteX26" fmla="*/ 302509 w 593263"/>
              <a:gd name="connsiteY26" fmla="*/ 386466 h 608344"/>
              <a:gd name="connsiteX27" fmla="*/ 429718 w 593263"/>
              <a:gd name="connsiteY27" fmla="*/ 303712 h 608344"/>
              <a:gd name="connsiteX28" fmla="*/ 441471 w 593263"/>
              <a:gd name="connsiteY28" fmla="*/ 248568 h 608344"/>
              <a:gd name="connsiteX29" fmla="*/ 441471 w 593263"/>
              <a:gd name="connsiteY29" fmla="*/ 247725 h 608344"/>
              <a:gd name="connsiteX30" fmla="*/ 441471 w 593263"/>
              <a:gd name="connsiteY30" fmla="*/ 44867 h 608344"/>
              <a:gd name="connsiteX31" fmla="*/ 485907 w 593263"/>
              <a:gd name="connsiteY31" fmla="*/ 44359 h 608344"/>
              <a:gd name="connsiteX32" fmla="*/ 533074 w 593263"/>
              <a:gd name="connsiteY32" fmla="*/ 44359 h 608344"/>
              <a:gd name="connsiteX33" fmla="*/ 548899 w 593263"/>
              <a:gd name="connsiteY33" fmla="*/ 60926 h 608344"/>
              <a:gd name="connsiteX34" fmla="*/ 547924 w 593263"/>
              <a:gd name="connsiteY34" fmla="*/ 67809 h 608344"/>
              <a:gd name="connsiteX35" fmla="*/ 533150 w 593263"/>
              <a:gd name="connsiteY35" fmla="*/ 136289 h 608344"/>
              <a:gd name="connsiteX36" fmla="*/ 530681 w 593263"/>
              <a:gd name="connsiteY36" fmla="*/ 143537 h 608344"/>
              <a:gd name="connsiteX37" fmla="*/ 548401 w 593263"/>
              <a:gd name="connsiteY37" fmla="*/ 60896 h 608344"/>
              <a:gd name="connsiteX38" fmla="*/ 544176 w 593263"/>
              <a:gd name="connsiteY38" fmla="*/ 49622 h 608344"/>
              <a:gd name="connsiteX39" fmla="*/ 533037 w 593263"/>
              <a:gd name="connsiteY39" fmla="*/ 44867 h 608344"/>
              <a:gd name="connsiteX40" fmla="*/ 486332 w 593263"/>
              <a:gd name="connsiteY40" fmla="*/ 44867 h 608344"/>
              <a:gd name="connsiteX41" fmla="*/ 486332 w 593263"/>
              <a:gd name="connsiteY41" fmla="*/ 212368 h 608344"/>
              <a:gd name="connsiteX42" fmla="*/ 530089 w 593263"/>
              <a:gd name="connsiteY42" fmla="*/ 145272 h 608344"/>
              <a:gd name="connsiteX43" fmla="*/ 528649 w 593263"/>
              <a:gd name="connsiteY43" fmla="*/ 149497 h 608344"/>
              <a:gd name="connsiteX44" fmla="*/ 502008 w 593263"/>
              <a:gd name="connsiteY44" fmla="*/ 190019 h 608344"/>
              <a:gd name="connsiteX45" fmla="*/ 485907 w 593263"/>
              <a:gd name="connsiteY45" fmla="*/ 213629 h 608344"/>
              <a:gd name="connsiteX46" fmla="*/ 151362 w 593263"/>
              <a:gd name="connsiteY46" fmla="*/ 44359 h 608344"/>
              <a:gd name="connsiteX47" fmla="*/ 220576 w 593263"/>
              <a:gd name="connsiteY47" fmla="*/ 44359 h 608344"/>
              <a:gd name="connsiteX48" fmla="*/ 264900 w 593263"/>
              <a:gd name="connsiteY48" fmla="*/ 44359 h 608344"/>
              <a:gd name="connsiteX49" fmla="*/ 328429 w 593263"/>
              <a:gd name="connsiteY49" fmla="*/ 44359 h 608344"/>
              <a:gd name="connsiteX50" fmla="*/ 372830 w 593263"/>
              <a:gd name="connsiteY50" fmla="*/ 44359 h 608344"/>
              <a:gd name="connsiteX51" fmla="*/ 442044 w 593263"/>
              <a:gd name="connsiteY51" fmla="*/ 44359 h 608344"/>
              <a:gd name="connsiteX52" fmla="*/ 442044 w 593263"/>
              <a:gd name="connsiteY52" fmla="*/ 247759 h 608344"/>
              <a:gd name="connsiteX53" fmla="*/ 441967 w 593263"/>
              <a:gd name="connsiteY53" fmla="*/ 248603 h 608344"/>
              <a:gd name="connsiteX54" fmla="*/ 430214 w 593263"/>
              <a:gd name="connsiteY54" fmla="*/ 303978 h 608344"/>
              <a:gd name="connsiteX55" fmla="*/ 302541 w 593263"/>
              <a:gd name="connsiteY55" fmla="*/ 386964 h 608344"/>
              <a:gd name="connsiteX56" fmla="*/ 290788 w 593263"/>
              <a:gd name="connsiteY56" fmla="*/ 386964 h 608344"/>
              <a:gd name="connsiteX57" fmla="*/ 163192 w 593263"/>
              <a:gd name="connsiteY57" fmla="*/ 303978 h 608344"/>
              <a:gd name="connsiteX58" fmla="*/ 151362 w 593263"/>
              <a:gd name="connsiteY58" fmla="*/ 248603 h 608344"/>
              <a:gd name="connsiteX59" fmla="*/ 151362 w 593263"/>
              <a:gd name="connsiteY59" fmla="*/ 247759 h 608344"/>
              <a:gd name="connsiteX60" fmla="*/ 60332 w 593263"/>
              <a:gd name="connsiteY60" fmla="*/ 44359 h 608344"/>
              <a:gd name="connsiteX61" fmla="*/ 107499 w 593263"/>
              <a:gd name="connsiteY61" fmla="*/ 44359 h 608344"/>
              <a:gd name="connsiteX62" fmla="*/ 107499 w 593263"/>
              <a:gd name="connsiteY62" fmla="*/ 213629 h 608344"/>
              <a:gd name="connsiteX63" fmla="*/ 89716 w 593263"/>
              <a:gd name="connsiteY63" fmla="*/ 187576 h 608344"/>
              <a:gd name="connsiteX64" fmla="*/ 64773 w 593263"/>
              <a:gd name="connsiteY64" fmla="*/ 149662 h 608344"/>
              <a:gd name="connsiteX65" fmla="*/ 63310 w 593263"/>
              <a:gd name="connsiteY65" fmla="*/ 145377 h 608344"/>
              <a:gd name="connsiteX66" fmla="*/ 106932 w 593263"/>
              <a:gd name="connsiteY66" fmla="*/ 212368 h 608344"/>
              <a:gd name="connsiteX67" fmla="*/ 106932 w 593263"/>
              <a:gd name="connsiteY67" fmla="*/ 44867 h 608344"/>
              <a:gd name="connsiteX68" fmla="*/ 60304 w 593263"/>
              <a:gd name="connsiteY68" fmla="*/ 44867 h 608344"/>
              <a:gd name="connsiteX69" fmla="*/ 49089 w 593263"/>
              <a:gd name="connsiteY69" fmla="*/ 49622 h 608344"/>
              <a:gd name="connsiteX70" fmla="*/ 44940 w 593263"/>
              <a:gd name="connsiteY70" fmla="*/ 60896 h 608344"/>
              <a:gd name="connsiteX71" fmla="*/ 62599 w 593263"/>
              <a:gd name="connsiteY71" fmla="*/ 143295 h 608344"/>
              <a:gd name="connsiteX72" fmla="*/ 60093 w 593263"/>
              <a:gd name="connsiteY72" fmla="*/ 135955 h 608344"/>
              <a:gd name="connsiteX73" fmla="*/ 45391 w 593263"/>
              <a:gd name="connsiteY73" fmla="*/ 67700 h 608344"/>
              <a:gd name="connsiteX74" fmla="*/ 44431 w 593263"/>
              <a:gd name="connsiteY74" fmla="*/ 60926 h 608344"/>
              <a:gd name="connsiteX75" fmla="*/ 60332 w 593263"/>
              <a:gd name="connsiteY75" fmla="*/ 44359 h 608344"/>
              <a:gd name="connsiteX76" fmla="*/ 485334 w 593263"/>
              <a:gd name="connsiteY76" fmla="*/ 43793 h 608344"/>
              <a:gd name="connsiteX77" fmla="*/ 485334 w 593263"/>
              <a:gd name="connsiteY77" fmla="*/ 214899 h 608344"/>
              <a:gd name="connsiteX78" fmla="*/ 486256 w 593263"/>
              <a:gd name="connsiteY78" fmla="*/ 213979 h 608344"/>
              <a:gd name="connsiteX79" fmla="*/ 502008 w 593263"/>
              <a:gd name="connsiteY79" fmla="*/ 190019 h 608344"/>
              <a:gd name="connsiteX80" fmla="*/ 527658 w 593263"/>
              <a:gd name="connsiteY80" fmla="*/ 152406 h 608344"/>
              <a:gd name="connsiteX81" fmla="*/ 528649 w 593263"/>
              <a:gd name="connsiteY81" fmla="*/ 149497 h 608344"/>
              <a:gd name="connsiteX82" fmla="*/ 531107 w 593263"/>
              <a:gd name="connsiteY82" fmla="*/ 145759 h 608344"/>
              <a:gd name="connsiteX83" fmla="*/ 533150 w 593263"/>
              <a:gd name="connsiteY83" fmla="*/ 136289 h 608344"/>
              <a:gd name="connsiteX84" fmla="*/ 541843 w 593263"/>
              <a:gd name="connsiteY84" fmla="*/ 110778 h 608344"/>
              <a:gd name="connsiteX85" fmla="*/ 547924 w 593263"/>
              <a:gd name="connsiteY85" fmla="*/ 67809 h 608344"/>
              <a:gd name="connsiteX86" fmla="*/ 549399 w 593263"/>
              <a:gd name="connsiteY86" fmla="*/ 60973 h 608344"/>
              <a:gd name="connsiteX87" fmla="*/ 544944 w 593263"/>
              <a:gd name="connsiteY87" fmla="*/ 48931 h 608344"/>
              <a:gd name="connsiteX88" fmla="*/ 533037 w 593263"/>
              <a:gd name="connsiteY88" fmla="*/ 43793 h 608344"/>
              <a:gd name="connsiteX89" fmla="*/ 150795 w 593263"/>
              <a:gd name="connsiteY89" fmla="*/ 43793 h 608344"/>
              <a:gd name="connsiteX90" fmla="*/ 150795 w 593263"/>
              <a:gd name="connsiteY90" fmla="*/ 247725 h 608344"/>
              <a:gd name="connsiteX91" fmla="*/ 150871 w 593263"/>
              <a:gd name="connsiteY91" fmla="*/ 248568 h 608344"/>
              <a:gd name="connsiteX92" fmla="*/ 162701 w 593263"/>
              <a:gd name="connsiteY92" fmla="*/ 304095 h 608344"/>
              <a:gd name="connsiteX93" fmla="*/ 290756 w 593263"/>
              <a:gd name="connsiteY93" fmla="*/ 387463 h 608344"/>
              <a:gd name="connsiteX94" fmla="*/ 302509 w 593263"/>
              <a:gd name="connsiteY94" fmla="*/ 387463 h 608344"/>
              <a:gd name="connsiteX95" fmla="*/ 430640 w 593263"/>
              <a:gd name="connsiteY95" fmla="*/ 304095 h 608344"/>
              <a:gd name="connsiteX96" fmla="*/ 442470 w 593263"/>
              <a:gd name="connsiteY96" fmla="*/ 248568 h 608344"/>
              <a:gd name="connsiteX97" fmla="*/ 442470 w 593263"/>
              <a:gd name="connsiteY97" fmla="*/ 43793 h 608344"/>
              <a:gd name="connsiteX98" fmla="*/ 60304 w 593263"/>
              <a:gd name="connsiteY98" fmla="*/ 43793 h 608344"/>
              <a:gd name="connsiteX99" fmla="*/ 48397 w 593263"/>
              <a:gd name="connsiteY99" fmla="*/ 48931 h 608344"/>
              <a:gd name="connsiteX100" fmla="*/ 43942 w 593263"/>
              <a:gd name="connsiteY100" fmla="*/ 60973 h 608344"/>
              <a:gd name="connsiteX101" fmla="*/ 45391 w 593263"/>
              <a:gd name="connsiteY101" fmla="*/ 67700 h 608344"/>
              <a:gd name="connsiteX102" fmla="*/ 51498 w 593263"/>
              <a:gd name="connsiteY102" fmla="*/ 110778 h 608344"/>
              <a:gd name="connsiteX103" fmla="*/ 60093 w 593263"/>
              <a:gd name="connsiteY103" fmla="*/ 135955 h 608344"/>
              <a:gd name="connsiteX104" fmla="*/ 62205 w 593263"/>
              <a:gd name="connsiteY104" fmla="*/ 145759 h 608344"/>
              <a:gd name="connsiteX105" fmla="*/ 64773 w 593263"/>
              <a:gd name="connsiteY105" fmla="*/ 149662 h 608344"/>
              <a:gd name="connsiteX106" fmla="*/ 65710 w 593263"/>
              <a:gd name="connsiteY106" fmla="*/ 152406 h 608344"/>
              <a:gd name="connsiteX107" fmla="*/ 89716 w 593263"/>
              <a:gd name="connsiteY107" fmla="*/ 187576 h 608344"/>
              <a:gd name="connsiteX108" fmla="*/ 107086 w 593263"/>
              <a:gd name="connsiteY108" fmla="*/ 213979 h 608344"/>
              <a:gd name="connsiteX109" fmla="*/ 108007 w 593263"/>
              <a:gd name="connsiteY109" fmla="*/ 214899 h 608344"/>
              <a:gd name="connsiteX110" fmla="*/ 108007 w 593263"/>
              <a:gd name="connsiteY110" fmla="*/ 43793 h 608344"/>
              <a:gd name="connsiteX111" fmla="*/ 60304 w 593263"/>
              <a:gd name="connsiteY111" fmla="*/ 997 h 608344"/>
              <a:gd name="connsiteX112" fmla="*/ 533037 w 593263"/>
              <a:gd name="connsiteY112" fmla="*/ 997 h 608344"/>
              <a:gd name="connsiteX113" fmla="*/ 575978 w 593263"/>
              <a:gd name="connsiteY113" fmla="*/ 19481 h 608344"/>
              <a:gd name="connsiteX114" fmla="*/ 592187 w 593263"/>
              <a:gd name="connsiteY114" fmla="*/ 63197 h 608344"/>
              <a:gd name="connsiteX115" fmla="*/ 559539 w 593263"/>
              <a:gd name="connsiteY115" fmla="*/ 185678 h 608344"/>
              <a:gd name="connsiteX116" fmla="*/ 496933 w 593263"/>
              <a:gd name="connsiteY116" fmla="*/ 262297 h 608344"/>
              <a:gd name="connsiteX117" fmla="*/ 483797 w 593263"/>
              <a:gd name="connsiteY117" fmla="*/ 272650 h 608344"/>
              <a:gd name="connsiteX118" fmla="*/ 483644 w 593263"/>
              <a:gd name="connsiteY118" fmla="*/ 272727 h 608344"/>
              <a:gd name="connsiteX119" fmla="*/ 483567 w 593263"/>
              <a:gd name="connsiteY119" fmla="*/ 272957 h 608344"/>
              <a:gd name="connsiteX120" fmla="*/ 470969 w 593263"/>
              <a:gd name="connsiteY120" fmla="*/ 318821 h 608344"/>
              <a:gd name="connsiteX121" fmla="*/ 431792 w 593263"/>
              <a:gd name="connsiteY121" fmla="*/ 376802 h 608344"/>
              <a:gd name="connsiteX122" fmla="*/ 373718 w 593263"/>
              <a:gd name="connsiteY122" fmla="*/ 415917 h 608344"/>
              <a:gd name="connsiteX123" fmla="*/ 318563 w 593263"/>
              <a:gd name="connsiteY123" fmla="*/ 429568 h 608344"/>
              <a:gd name="connsiteX124" fmla="*/ 318103 w 593263"/>
              <a:gd name="connsiteY124" fmla="*/ 429568 h 608344"/>
              <a:gd name="connsiteX125" fmla="*/ 318103 w 593263"/>
              <a:gd name="connsiteY125" fmla="*/ 473438 h 608344"/>
              <a:gd name="connsiteX126" fmla="*/ 318487 w 593263"/>
              <a:gd name="connsiteY126" fmla="*/ 473438 h 608344"/>
              <a:gd name="connsiteX127" fmla="*/ 370722 w 593263"/>
              <a:gd name="connsiteY127" fmla="*/ 494069 h 608344"/>
              <a:gd name="connsiteX128" fmla="*/ 409438 w 593263"/>
              <a:gd name="connsiteY128" fmla="*/ 564014 h 608344"/>
              <a:gd name="connsiteX129" fmla="*/ 409438 w 593263"/>
              <a:gd name="connsiteY129" fmla="*/ 607270 h 608344"/>
              <a:gd name="connsiteX130" fmla="*/ 183903 w 593263"/>
              <a:gd name="connsiteY130" fmla="*/ 607270 h 608344"/>
              <a:gd name="connsiteX131" fmla="*/ 183903 w 593263"/>
              <a:gd name="connsiteY131" fmla="*/ 564014 h 608344"/>
              <a:gd name="connsiteX132" fmla="*/ 222542 w 593263"/>
              <a:gd name="connsiteY132" fmla="*/ 494069 h 608344"/>
              <a:gd name="connsiteX133" fmla="*/ 274778 w 593263"/>
              <a:gd name="connsiteY133" fmla="*/ 473438 h 608344"/>
              <a:gd name="connsiteX134" fmla="*/ 275239 w 593263"/>
              <a:gd name="connsiteY134" fmla="*/ 473438 h 608344"/>
              <a:gd name="connsiteX135" fmla="*/ 275239 w 593263"/>
              <a:gd name="connsiteY135" fmla="*/ 429568 h 608344"/>
              <a:gd name="connsiteX136" fmla="*/ 274778 w 593263"/>
              <a:gd name="connsiteY136" fmla="*/ 429568 h 608344"/>
              <a:gd name="connsiteX137" fmla="*/ 219623 w 593263"/>
              <a:gd name="connsiteY137" fmla="*/ 415917 h 608344"/>
              <a:gd name="connsiteX138" fmla="*/ 161549 w 593263"/>
              <a:gd name="connsiteY138" fmla="*/ 376802 h 608344"/>
              <a:gd name="connsiteX139" fmla="*/ 122372 w 593263"/>
              <a:gd name="connsiteY139" fmla="*/ 318821 h 608344"/>
              <a:gd name="connsiteX140" fmla="*/ 109697 w 593263"/>
              <a:gd name="connsiteY140" fmla="*/ 272957 h 608344"/>
              <a:gd name="connsiteX141" fmla="*/ 109697 w 593263"/>
              <a:gd name="connsiteY141" fmla="*/ 272727 h 608344"/>
              <a:gd name="connsiteX142" fmla="*/ 109544 w 593263"/>
              <a:gd name="connsiteY142" fmla="*/ 272650 h 608344"/>
              <a:gd name="connsiteX143" fmla="*/ 96331 w 593263"/>
              <a:gd name="connsiteY143" fmla="*/ 262297 h 608344"/>
              <a:gd name="connsiteX144" fmla="*/ 33802 w 593263"/>
              <a:gd name="connsiteY144" fmla="*/ 185678 h 608344"/>
              <a:gd name="connsiteX145" fmla="*/ 1155 w 593263"/>
              <a:gd name="connsiteY145" fmla="*/ 63197 h 608344"/>
              <a:gd name="connsiteX146" fmla="*/ 17286 w 593263"/>
              <a:gd name="connsiteY146" fmla="*/ 19481 h 608344"/>
              <a:gd name="connsiteX147" fmla="*/ 60304 w 593263"/>
              <a:gd name="connsiteY147" fmla="*/ 997 h 608344"/>
              <a:gd name="connsiteX148" fmla="*/ 60332 w 593263"/>
              <a:gd name="connsiteY148" fmla="*/ 565 h 608344"/>
              <a:gd name="connsiteX149" fmla="*/ 16930 w 593263"/>
              <a:gd name="connsiteY149" fmla="*/ 19126 h 608344"/>
              <a:gd name="connsiteX150" fmla="*/ 644 w 593263"/>
              <a:gd name="connsiteY150" fmla="*/ 63226 h 608344"/>
              <a:gd name="connsiteX151" fmla="*/ 33369 w 593263"/>
              <a:gd name="connsiteY151" fmla="*/ 185941 h 608344"/>
              <a:gd name="connsiteX152" fmla="*/ 96053 w 593263"/>
              <a:gd name="connsiteY152" fmla="*/ 262715 h 608344"/>
              <a:gd name="connsiteX153" fmla="*/ 109266 w 593263"/>
              <a:gd name="connsiteY153" fmla="*/ 273069 h 608344"/>
              <a:gd name="connsiteX154" fmla="*/ 121941 w 593263"/>
              <a:gd name="connsiteY154" fmla="*/ 319011 h 608344"/>
              <a:gd name="connsiteX155" fmla="*/ 161195 w 593263"/>
              <a:gd name="connsiteY155" fmla="*/ 377224 h 608344"/>
              <a:gd name="connsiteX156" fmla="*/ 219424 w 593263"/>
              <a:gd name="connsiteY156" fmla="*/ 416416 h 608344"/>
              <a:gd name="connsiteX157" fmla="*/ 274733 w 593263"/>
              <a:gd name="connsiteY157" fmla="*/ 430068 h 608344"/>
              <a:gd name="connsiteX158" fmla="*/ 274733 w 593263"/>
              <a:gd name="connsiteY158" fmla="*/ 473018 h 608344"/>
              <a:gd name="connsiteX159" fmla="*/ 222343 w 593263"/>
              <a:gd name="connsiteY159" fmla="*/ 493649 h 608344"/>
              <a:gd name="connsiteX160" fmla="*/ 183396 w 593263"/>
              <a:gd name="connsiteY160" fmla="*/ 564057 h 608344"/>
              <a:gd name="connsiteX161" fmla="*/ 183396 w 593263"/>
              <a:gd name="connsiteY161" fmla="*/ 607851 h 608344"/>
              <a:gd name="connsiteX162" fmla="*/ 227259 w 593263"/>
              <a:gd name="connsiteY162" fmla="*/ 607851 h 608344"/>
              <a:gd name="connsiteX163" fmla="*/ 366070 w 593263"/>
              <a:gd name="connsiteY163" fmla="*/ 607851 h 608344"/>
              <a:gd name="connsiteX164" fmla="*/ 409934 w 593263"/>
              <a:gd name="connsiteY164" fmla="*/ 607851 h 608344"/>
              <a:gd name="connsiteX165" fmla="*/ 409934 w 593263"/>
              <a:gd name="connsiteY165" fmla="*/ 564057 h 608344"/>
              <a:gd name="connsiteX166" fmla="*/ 371064 w 593263"/>
              <a:gd name="connsiteY166" fmla="*/ 493649 h 608344"/>
              <a:gd name="connsiteX167" fmla="*/ 318596 w 593263"/>
              <a:gd name="connsiteY167" fmla="*/ 473018 h 608344"/>
              <a:gd name="connsiteX168" fmla="*/ 318596 w 593263"/>
              <a:gd name="connsiteY168" fmla="*/ 430068 h 608344"/>
              <a:gd name="connsiteX169" fmla="*/ 373906 w 593263"/>
              <a:gd name="connsiteY169" fmla="*/ 416416 h 608344"/>
              <a:gd name="connsiteX170" fmla="*/ 432211 w 593263"/>
              <a:gd name="connsiteY170" fmla="*/ 377224 h 608344"/>
              <a:gd name="connsiteX171" fmla="*/ 471466 w 593263"/>
              <a:gd name="connsiteY171" fmla="*/ 319011 h 608344"/>
              <a:gd name="connsiteX172" fmla="*/ 484141 w 593263"/>
              <a:gd name="connsiteY172" fmla="*/ 273069 h 608344"/>
              <a:gd name="connsiteX173" fmla="*/ 497353 w 593263"/>
              <a:gd name="connsiteY173" fmla="*/ 262715 h 608344"/>
              <a:gd name="connsiteX174" fmla="*/ 560037 w 593263"/>
              <a:gd name="connsiteY174" fmla="*/ 185941 h 608344"/>
              <a:gd name="connsiteX175" fmla="*/ 592762 w 593263"/>
              <a:gd name="connsiteY175" fmla="*/ 63226 h 608344"/>
              <a:gd name="connsiteX176" fmla="*/ 576400 w 593263"/>
              <a:gd name="connsiteY176" fmla="*/ 19126 h 608344"/>
              <a:gd name="connsiteX177" fmla="*/ 533074 w 593263"/>
              <a:gd name="connsiteY177" fmla="*/ 565 h 608344"/>
              <a:gd name="connsiteX178" fmla="*/ 485907 w 593263"/>
              <a:gd name="connsiteY178" fmla="*/ 565 h 608344"/>
              <a:gd name="connsiteX179" fmla="*/ 442044 w 593263"/>
              <a:gd name="connsiteY179" fmla="*/ 565 h 608344"/>
              <a:gd name="connsiteX180" fmla="*/ 372830 w 593263"/>
              <a:gd name="connsiteY180" fmla="*/ 565 h 608344"/>
              <a:gd name="connsiteX181" fmla="*/ 335036 w 593263"/>
              <a:gd name="connsiteY181" fmla="*/ 565 h 608344"/>
              <a:gd name="connsiteX182" fmla="*/ 258294 w 593263"/>
              <a:gd name="connsiteY182" fmla="*/ 565 h 608344"/>
              <a:gd name="connsiteX183" fmla="*/ 220576 w 593263"/>
              <a:gd name="connsiteY183" fmla="*/ 565 h 608344"/>
              <a:gd name="connsiteX184" fmla="*/ 151362 w 593263"/>
              <a:gd name="connsiteY184" fmla="*/ 565 h 608344"/>
              <a:gd name="connsiteX185" fmla="*/ 107499 w 593263"/>
              <a:gd name="connsiteY185" fmla="*/ 565 h 608344"/>
              <a:gd name="connsiteX186" fmla="*/ 60304 w 593263"/>
              <a:gd name="connsiteY186" fmla="*/ 0 h 608344"/>
              <a:gd name="connsiteX187" fmla="*/ 533037 w 593263"/>
              <a:gd name="connsiteY187" fmla="*/ 0 h 608344"/>
              <a:gd name="connsiteX188" fmla="*/ 576746 w 593263"/>
              <a:gd name="connsiteY188" fmla="*/ 18790 h 608344"/>
              <a:gd name="connsiteX189" fmla="*/ 593185 w 593263"/>
              <a:gd name="connsiteY189" fmla="*/ 63273 h 608344"/>
              <a:gd name="connsiteX190" fmla="*/ 560384 w 593263"/>
              <a:gd name="connsiteY190" fmla="*/ 186139 h 608344"/>
              <a:gd name="connsiteX191" fmla="*/ 497624 w 593263"/>
              <a:gd name="connsiteY191" fmla="*/ 263064 h 608344"/>
              <a:gd name="connsiteX192" fmla="*/ 484566 w 593263"/>
              <a:gd name="connsiteY192" fmla="*/ 273341 h 608344"/>
              <a:gd name="connsiteX193" fmla="*/ 471891 w 593263"/>
              <a:gd name="connsiteY193" fmla="*/ 319204 h 608344"/>
              <a:gd name="connsiteX194" fmla="*/ 432560 w 593263"/>
              <a:gd name="connsiteY194" fmla="*/ 377492 h 608344"/>
              <a:gd name="connsiteX195" fmla="*/ 374102 w 593263"/>
              <a:gd name="connsiteY195" fmla="*/ 416837 h 608344"/>
              <a:gd name="connsiteX196" fmla="*/ 319101 w 593263"/>
              <a:gd name="connsiteY196" fmla="*/ 430565 h 608344"/>
              <a:gd name="connsiteX197" fmla="*/ 319101 w 593263"/>
              <a:gd name="connsiteY197" fmla="*/ 472517 h 608344"/>
              <a:gd name="connsiteX198" fmla="*/ 371337 w 593263"/>
              <a:gd name="connsiteY198" fmla="*/ 493225 h 608344"/>
              <a:gd name="connsiteX199" fmla="*/ 410437 w 593263"/>
              <a:gd name="connsiteY199" fmla="*/ 564014 h 608344"/>
              <a:gd name="connsiteX200" fmla="*/ 410437 w 593263"/>
              <a:gd name="connsiteY200" fmla="*/ 608344 h 608344"/>
              <a:gd name="connsiteX201" fmla="*/ 182904 w 593263"/>
              <a:gd name="connsiteY201" fmla="*/ 608344 h 608344"/>
              <a:gd name="connsiteX202" fmla="*/ 182904 w 593263"/>
              <a:gd name="connsiteY202" fmla="*/ 564014 h 608344"/>
              <a:gd name="connsiteX203" fmla="*/ 222004 w 593263"/>
              <a:gd name="connsiteY203" fmla="*/ 493225 h 608344"/>
              <a:gd name="connsiteX204" fmla="*/ 274240 w 593263"/>
              <a:gd name="connsiteY204" fmla="*/ 472517 h 608344"/>
              <a:gd name="connsiteX205" fmla="*/ 274240 w 593263"/>
              <a:gd name="connsiteY205" fmla="*/ 430565 h 608344"/>
              <a:gd name="connsiteX206" fmla="*/ 219239 w 593263"/>
              <a:gd name="connsiteY206" fmla="*/ 416837 h 608344"/>
              <a:gd name="connsiteX207" fmla="*/ 160781 w 593263"/>
              <a:gd name="connsiteY207" fmla="*/ 377492 h 608344"/>
              <a:gd name="connsiteX208" fmla="*/ 121450 w 593263"/>
              <a:gd name="connsiteY208" fmla="*/ 319204 h 608344"/>
              <a:gd name="connsiteX209" fmla="*/ 108699 w 593263"/>
              <a:gd name="connsiteY209" fmla="*/ 273341 h 608344"/>
              <a:gd name="connsiteX210" fmla="*/ 95717 w 593263"/>
              <a:gd name="connsiteY210" fmla="*/ 263064 h 608344"/>
              <a:gd name="connsiteX211" fmla="*/ 32880 w 593263"/>
              <a:gd name="connsiteY211" fmla="*/ 186139 h 608344"/>
              <a:gd name="connsiteX212" fmla="*/ 79 w 593263"/>
              <a:gd name="connsiteY212" fmla="*/ 63273 h 608344"/>
              <a:gd name="connsiteX213" fmla="*/ 16595 w 593263"/>
              <a:gd name="connsiteY213" fmla="*/ 18790 h 608344"/>
              <a:gd name="connsiteX214" fmla="*/ 60304 w 593263"/>
              <a:gd name="connsiteY214" fmla="*/ 0 h 6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593263" h="608344">
                <a:moveTo>
                  <a:pt x="289142" y="515850"/>
                </a:moveTo>
                <a:cubicBezTo>
                  <a:pt x="254421" y="518458"/>
                  <a:pt x="228150" y="538935"/>
                  <a:pt x="227765" y="563478"/>
                </a:cubicBezTo>
                <a:lnTo>
                  <a:pt x="365576" y="563478"/>
                </a:lnTo>
                <a:cubicBezTo>
                  <a:pt x="365192" y="538935"/>
                  <a:pt x="338920" y="518458"/>
                  <a:pt x="304122" y="515850"/>
                </a:cubicBezTo>
                <a:close/>
                <a:moveTo>
                  <a:pt x="289175" y="515431"/>
                </a:moveTo>
                <a:lnTo>
                  <a:pt x="304155" y="515431"/>
                </a:lnTo>
                <a:cubicBezTo>
                  <a:pt x="338953" y="518039"/>
                  <a:pt x="366070" y="538824"/>
                  <a:pt x="366070" y="564057"/>
                </a:cubicBezTo>
                <a:lnTo>
                  <a:pt x="227259" y="564057"/>
                </a:lnTo>
                <a:cubicBezTo>
                  <a:pt x="227259" y="538824"/>
                  <a:pt x="254376" y="518039"/>
                  <a:pt x="289175" y="515431"/>
                </a:cubicBezTo>
                <a:close/>
                <a:moveTo>
                  <a:pt x="289142" y="514853"/>
                </a:moveTo>
                <a:cubicBezTo>
                  <a:pt x="253576" y="517537"/>
                  <a:pt x="226767" y="538705"/>
                  <a:pt x="226767" y="564014"/>
                </a:cubicBezTo>
                <a:lnTo>
                  <a:pt x="226767" y="564475"/>
                </a:lnTo>
                <a:lnTo>
                  <a:pt x="366574" y="564475"/>
                </a:lnTo>
                <a:lnTo>
                  <a:pt x="366574" y="564014"/>
                </a:lnTo>
                <a:cubicBezTo>
                  <a:pt x="366574" y="538705"/>
                  <a:pt x="339765" y="517537"/>
                  <a:pt x="304122" y="514853"/>
                </a:cubicBezTo>
                <a:close/>
                <a:moveTo>
                  <a:pt x="530681" y="143537"/>
                </a:moveTo>
                <a:lnTo>
                  <a:pt x="530416" y="144771"/>
                </a:lnTo>
                <a:lnTo>
                  <a:pt x="530089" y="145272"/>
                </a:lnTo>
                <a:close/>
                <a:moveTo>
                  <a:pt x="62599" y="143295"/>
                </a:moveTo>
                <a:lnTo>
                  <a:pt x="63310" y="145377"/>
                </a:lnTo>
                <a:lnTo>
                  <a:pt x="62916" y="144771"/>
                </a:lnTo>
                <a:close/>
                <a:moveTo>
                  <a:pt x="151870" y="44867"/>
                </a:moveTo>
                <a:lnTo>
                  <a:pt x="151870" y="247725"/>
                </a:lnTo>
                <a:lnTo>
                  <a:pt x="151870" y="248568"/>
                </a:lnTo>
                <a:cubicBezTo>
                  <a:pt x="151947" y="267742"/>
                  <a:pt x="155941" y="286302"/>
                  <a:pt x="163623" y="303712"/>
                </a:cubicBezTo>
                <a:cubicBezTo>
                  <a:pt x="185900" y="353947"/>
                  <a:pt x="235754" y="386466"/>
                  <a:pt x="290756" y="386466"/>
                </a:cubicBezTo>
                <a:lnTo>
                  <a:pt x="302509" y="386466"/>
                </a:lnTo>
                <a:cubicBezTo>
                  <a:pt x="357510" y="386466"/>
                  <a:pt x="407441" y="353947"/>
                  <a:pt x="429718" y="303712"/>
                </a:cubicBezTo>
                <a:cubicBezTo>
                  <a:pt x="437400" y="286302"/>
                  <a:pt x="441317" y="267742"/>
                  <a:pt x="441471" y="248568"/>
                </a:cubicBezTo>
                <a:lnTo>
                  <a:pt x="441471" y="247725"/>
                </a:lnTo>
                <a:lnTo>
                  <a:pt x="441471" y="44867"/>
                </a:lnTo>
                <a:close/>
                <a:moveTo>
                  <a:pt x="485907" y="44359"/>
                </a:moveTo>
                <a:lnTo>
                  <a:pt x="533074" y="44359"/>
                </a:lnTo>
                <a:cubicBezTo>
                  <a:pt x="542139" y="44359"/>
                  <a:pt x="549360" y="51952"/>
                  <a:pt x="548899" y="60926"/>
                </a:cubicBezTo>
                <a:lnTo>
                  <a:pt x="547924" y="67809"/>
                </a:lnTo>
                <a:lnTo>
                  <a:pt x="533150" y="136289"/>
                </a:lnTo>
                <a:lnTo>
                  <a:pt x="530681" y="143537"/>
                </a:lnTo>
                <a:lnTo>
                  <a:pt x="548401" y="60896"/>
                </a:lnTo>
                <a:cubicBezTo>
                  <a:pt x="548554" y="56678"/>
                  <a:pt x="547095" y="52689"/>
                  <a:pt x="544176" y="49622"/>
                </a:cubicBezTo>
                <a:cubicBezTo>
                  <a:pt x="541257" y="46554"/>
                  <a:pt x="537262" y="44867"/>
                  <a:pt x="533037" y="44867"/>
                </a:cubicBezTo>
                <a:lnTo>
                  <a:pt x="486332" y="44867"/>
                </a:lnTo>
                <a:lnTo>
                  <a:pt x="486332" y="212368"/>
                </a:lnTo>
                <a:lnTo>
                  <a:pt x="530089" y="145272"/>
                </a:lnTo>
                <a:lnTo>
                  <a:pt x="528649" y="149497"/>
                </a:lnTo>
                <a:lnTo>
                  <a:pt x="502008" y="190019"/>
                </a:lnTo>
                <a:lnTo>
                  <a:pt x="485907" y="213629"/>
                </a:lnTo>
                <a:close/>
                <a:moveTo>
                  <a:pt x="151362" y="44359"/>
                </a:moveTo>
                <a:lnTo>
                  <a:pt x="220576" y="44359"/>
                </a:lnTo>
                <a:lnTo>
                  <a:pt x="264900" y="44359"/>
                </a:lnTo>
                <a:lnTo>
                  <a:pt x="328429" y="44359"/>
                </a:lnTo>
                <a:lnTo>
                  <a:pt x="372830" y="44359"/>
                </a:lnTo>
                <a:lnTo>
                  <a:pt x="442044" y="44359"/>
                </a:lnTo>
                <a:lnTo>
                  <a:pt x="442044" y="247759"/>
                </a:lnTo>
                <a:cubicBezTo>
                  <a:pt x="442044" y="248066"/>
                  <a:pt x="441967" y="248373"/>
                  <a:pt x="441967" y="248603"/>
                </a:cubicBezTo>
                <a:cubicBezTo>
                  <a:pt x="441890" y="268314"/>
                  <a:pt x="437665" y="287028"/>
                  <a:pt x="430214" y="303978"/>
                </a:cubicBezTo>
                <a:cubicBezTo>
                  <a:pt x="408551" y="352834"/>
                  <a:pt x="359541" y="386964"/>
                  <a:pt x="302541" y="386964"/>
                </a:cubicBezTo>
                <a:lnTo>
                  <a:pt x="290788" y="386964"/>
                </a:lnTo>
                <a:cubicBezTo>
                  <a:pt x="233789" y="386964"/>
                  <a:pt x="184855" y="352834"/>
                  <a:pt x="163192" y="303978"/>
                </a:cubicBezTo>
                <a:cubicBezTo>
                  <a:pt x="155741" y="287028"/>
                  <a:pt x="151516" y="268314"/>
                  <a:pt x="151362" y="248603"/>
                </a:cubicBezTo>
                <a:cubicBezTo>
                  <a:pt x="151362" y="248373"/>
                  <a:pt x="151362" y="248066"/>
                  <a:pt x="151362" y="247759"/>
                </a:cubicBezTo>
                <a:close/>
                <a:moveTo>
                  <a:pt x="60332" y="44359"/>
                </a:moveTo>
                <a:lnTo>
                  <a:pt x="107499" y="44359"/>
                </a:lnTo>
                <a:lnTo>
                  <a:pt x="107499" y="213629"/>
                </a:lnTo>
                <a:lnTo>
                  <a:pt x="89716" y="187576"/>
                </a:lnTo>
                <a:lnTo>
                  <a:pt x="64773" y="149662"/>
                </a:lnTo>
                <a:lnTo>
                  <a:pt x="63310" y="145377"/>
                </a:lnTo>
                <a:lnTo>
                  <a:pt x="106932" y="212368"/>
                </a:lnTo>
                <a:lnTo>
                  <a:pt x="106932" y="44867"/>
                </a:lnTo>
                <a:lnTo>
                  <a:pt x="60304" y="44867"/>
                </a:lnTo>
                <a:cubicBezTo>
                  <a:pt x="56002" y="44867"/>
                  <a:pt x="52084" y="46554"/>
                  <a:pt x="49089" y="49622"/>
                </a:cubicBezTo>
                <a:cubicBezTo>
                  <a:pt x="46246" y="52689"/>
                  <a:pt x="44710" y="56678"/>
                  <a:pt x="44940" y="60896"/>
                </a:cubicBezTo>
                <a:lnTo>
                  <a:pt x="62599" y="143295"/>
                </a:lnTo>
                <a:lnTo>
                  <a:pt x="60093" y="135955"/>
                </a:lnTo>
                <a:lnTo>
                  <a:pt x="45391" y="67700"/>
                </a:lnTo>
                <a:lnTo>
                  <a:pt x="44431" y="60926"/>
                </a:lnTo>
                <a:cubicBezTo>
                  <a:pt x="43970" y="51952"/>
                  <a:pt x="51268" y="44359"/>
                  <a:pt x="60332" y="44359"/>
                </a:cubicBezTo>
                <a:close/>
                <a:moveTo>
                  <a:pt x="485334" y="43793"/>
                </a:moveTo>
                <a:lnTo>
                  <a:pt x="485334" y="214899"/>
                </a:lnTo>
                <a:lnTo>
                  <a:pt x="486256" y="213979"/>
                </a:lnTo>
                <a:lnTo>
                  <a:pt x="502008" y="190019"/>
                </a:lnTo>
                <a:lnTo>
                  <a:pt x="527658" y="152406"/>
                </a:lnTo>
                <a:lnTo>
                  <a:pt x="528649" y="149497"/>
                </a:lnTo>
                <a:lnTo>
                  <a:pt x="531107" y="145759"/>
                </a:lnTo>
                <a:lnTo>
                  <a:pt x="533150" y="136289"/>
                </a:lnTo>
                <a:lnTo>
                  <a:pt x="541843" y="110778"/>
                </a:lnTo>
                <a:lnTo>
                  <a:pt x="547924" y="67809"/>
                </a:lnTo>
                <a:lnTo>
                  <a:pt x="549399" y="60973"/>
                </a:lnTo>
                <a:cubicBezTo>
                  <a:pt x="549630" y="56448"/>
                  <a:pt x="548017" y="52229"/>
                  <a:pt x="544944" y="48931"/>
                </a:cubicBezTo>
                <a:cubicBezTo>
                  <a:pt x="541794" y="45634"/>
                  <a:pt x="537569" y="43793"/>
                  <a:pt x="533037" y="43793"/>
                </a:cubicBezTo>
                <a:close/>
                <a:moveTo>
                  <a:pt x="150795" y="43793"/>
                </a:moveTo>
                <a:lnTo>
                  <a:pt x="150795" y="247725"/>
                </a:lnTo>
                <a:lnTo>
                  <a:pt x="150871" y="248568"/>
                </a:lnTo>
                <a:cubicBezTo>
                  <a:pt x="150948" y="267895"/>
                  <a:pt x="154943" y="286609"/>
                  <a:pt x="162701" y="304095"/>
                </a:cubicBezTo>
                <a:cubicBezTo>
                  <a:pt x="185055" y="354714"/>
                  <a:pt x="235370" y="387463"/>
                  <a:pt x="290756" y="387463"/>
                </a:cubicBezTo>
                <a:lnTo>
                  <a:pt x="302509" y="387463"/>
                </a:lnTo>
                <a:cubicBezTo>
                  <a:pt x="357971" y="387463"/>
                  <a:pt x="408209" y="354714"/>
                  <a:pt x="430640" y="304095"/>
                </a:cubicBezTo>
                <a:cubicBezTo>
                  <a:pt x="438398" y="286609"/>
                  <a:pt x="442393" y="267895"/>
                  <a:pt x="442470" y="248568"/>
                </a:cubicBezTo>
                <a:lnTo>
                  <a:pt x="442470" y="43793"/>
                </a:lnTo>
                <a:close/>
                <a:moveTo>
                  <a:pt x="60304" y="43793"/>
                </a:moveTo>
                <a:cubicBezTo>
                  <a:pt x="55772" y="43793"/>
                  <a:pt x="51547" y="45634"/>
                  <a:pt x="48397" y="48931"/>
                </a:cubicBezTo>
                <a:cubicBezTo>
                  <a:pt x="45248" y="52229"/>
                  <a:pt x="43711" y="56448"/>
                  <a:pt x="43942" y="60973"/>
                </a:cubicBezTo>
                <a:lnTo>
                  <a:pt x="45391" y="67700"/>
                </a:lnTo>
                <a:lnTo>
                  <a:pt x="51498" y="110778"/>
                </a:lnTo>
                <a:lnTo>
                  <a:pt x="60093" y="135955"/>
                </a:lnTo>
                <a:lnTo>
                  <a:pt x="62205" y="145759"/>
                </a:lnTo>
                <a:lnTo>
                  <a:pt x="64773" y="149662"/>
                </a:lnTo>
                <a:lnTo>
                  <a:pt x="65710" y="152406"/>
                </a:lnTo>
                <a:lnTo>
                  <a:pt x="89716" y="187576"/>
                </a:lnTo>
                <a:lnTo>
                  <a:pt x="107086" y="213979"/>
                </a:lnTo>
                <a:lnTo>
                  <a:pt x="108007" y="214899"/>
                </a:lnTo>
                <a:lnTo>
                  <a:pt x="108007" y="43793"/>
                </a:lnTo>
                <a:close/>
                <a:moveTo>
                  <a:pt x="60304" y="997"/>
                </a:moveTo>
                <a:lnTo>
                  <a:pt x="533037" y="997"/>
                </a:lnTo>
                <a:cubicBezTo>
                  <a:pt x="549169" y="997"/>
                  <a:pt x="564840" y="7746"/>
                  <a:pt x="575978" y="19481"/>
                </a:cubicBezTo>
                <a:cubicBezTo>
                  <a:pt x="587117" y="31138"/>
                  <a:pt x="593032" y="47091"/>
                  <a:pt x="592187" y="63197"/>
                </a:cubicBezTo>
                <a:cubicBezTo>
                  <a:pt x="589805" y="108370"/>
                  <a:pt x="578820" y="149555"/>
                  <a:pt x="559539" y="185678"/>
                </a:cubicBezTo>
                <a:cubicBezTo>
                  <a:pt x="543868" y="214976"/>
                  <a:pt x="522821" y="240745"/>
                  <a:pt x="496933" y="262297"/>
                </a:cubicBezTo>
                <a:cubicBezTo>
                  <a:pt x="492708" y="265825"/>
                  <a:pt x="488330" y="269353"/>
                  <a:pt x="483797" y="272650"/>
                </a:cubicBezTo>
                <a:lnTo>
                  <a:pt x="483644" y="272727"/>
                </a:lnTo>
                <a:lnTo>
                  <a:pt x="483567" y="272957"/>
                </a:lnTo>
                <a:cubicBezTo>
                  <a:pt x="481416" y="288680"/>
                  <a:pt x="477191" y="304172"/>
                  <a:pt x="470969" y="318821"/>
                </a:cubicBezTo>
                <a:cubicBezTo>
                  <a:pt x="461751" y="340525"/>
                  <a:pt x="448538" y="360083"/>
                  <a:pt x="431792" y="376802"/>
                </a:cubicBezTo>
                <a:cubicBezTo>
                  <a:pt x="415046" y="393522"/>
                  <a:pt x="395458" y="406713"/>
                  <a:pt x="373718" y="415917"/>
                </a:cubicBezTo>
                <a:cubicBezTo>
                  <a:pt x="356127" y="423279"/>
                  <a:pt x="337614" y="427881"/>
                  <a:pt x="318563" y="429568"/>
                </a:cubicBezTo>
                <a:lnTo>
                  <a:pt x="318103" y="429568"/>
                </a:lnTo>
                <a:lnTo>
                  <a:pt x="318103" y="473438"/>
                </a:lnTo>
                <a:lnTo>
                  <a:pt x="318487" y="473438"/>
                </a:lnTo>
                <a:cubicBezTo>
                  <a:pt x="337921" y="476506"/>
                  <a:pt x="355973" y="483638"/>
                  <a:pt x="370722" y="494069"/>
                </a:cubicBezTo>
                <a:cubicBezTo>
                  <a:pt x="395304" y="511325"/>
                  <a:pt x="409438" y="536864"/>
                  <a:pt x="409438" y="564014"/>
                </a:cubicBezTo>
                <a:lnTo>
                  <a:pt x="409438" y="607270"/>
                </a:lnTo>
                <a:lnTo>
                  <a:pt x="183903" y="607270"/>
                </a:lnTo>
                <a:lnTo>
                  <a:pt x="183903" y="564014"/>
                </a:lnTo>
                <a:cubicBezTo>
                  <a:pt x="183903" y="536864"/>
                  <a:pt x="197960" y="511325"/>
                  <a:pt x="222542" y="494069"/>
                </a:cubicBezTo>
                <a:cubicBezTo>
                  <a:pt x="237291" y="483638"/>
                  <a:pt x="255343" y="476506"/>
                  <a:pt x="274778" y="473438"/>
                </a:cubicBezTo>
                <a:lnTo>
                  <a:pt x="275239" y="473438"/>
                </a:lnTo>
                <a:lnTo>
                  <a:pt x="275239" y="429568"/>
                </a:lnTo>
                <a:lnTo>
                  <a:pt x="274778" y="429568"/>
                </a:lnTo>
                <a:cubicBezTo>
                  <a:pt x="255727" y="427881"/>
                  <a:pt x="237214" y="423279"/>
                  <a:pt x="219623" y="415917"/>
                </a:cubicBezTo>
                <a:cubicBezTo>
                  <a:pt x="197807" y="406713"/>
                  <a:pt x="178295" y="393522"/>
                  <a:pt x="161549" y="376802"/>
                </a:cubicBezTo>
                <a:cubicBezTo>
                  <a:pt x="144726" y="360083"/>
                  <a:pt x="131590" y="340525"/>
                  <a:pt x="122372" y="318821"/>
                </a:cubicBezTo>
                <a:cubicBezTo>
                  <a:pt x="116150" y="304095"/>
                  <a:pt x="111925" y="288680"/>
                  <a:pt x="109697" y="272957"/>
                </a:cubicBezTo>
                <a:lnTo>
                  <a:pt x="109697" y="272727"/>
                </a:lnTo>
                <a:lnTo>
                  <a:pt x="109544" y="272650"/>
                </a:lnTo>
                <a:cubicBezTo>
                  <a:pt x="105011" y="269353"/>
                  <a:pt x="100556" y="265825"/>
                  <a:pt x="96331" y="262297"/>
                </a:cubicBezTo>
                <a:cubicBezTo>
                  <a:pt x="70521" y="240745"/>
                  <a:pt x="49473" y="214976"/>
                  <a:pt x="33802" y="185678"/>
                </a:cubicBezTo>
                <a:cubicBezTo>
                  <a:pt x="14444" y="149555"/>
                  <a:pt x="3459" y="108370"/>
                  <a:pt x="1155" y="63197"/>
                </a:cubicBezTo>
                <a:cubicBezTo>
                  <a:pt x="310" y="47091"/>
                  <a:pt x="6148" y="31138"/>
                  <a:pt x="17286" y="19481"/>
                </a:cubicBezTo>
                <a:cubicBezTo>
                  <a:pt x="28425" y="7746"/>
                  <a:pt x="44095" y="997"/>
                  <a:pt x="60304" y="997"/>
                </a:cubicBezTo>
                <a:close/>
                <a:moveTo>
                  <a:pt x="60332" y="565"/>
                </a:moveTo>
                <a:cubicBezTo>
                  <a:pt x="43970" y="565"/>
                  <a:pt x="28222" y="7314"/>
                  <a:pt x="16930" y="19126"/>
                </a:cubicBezTo>
                <a:cubicBezTo>
                  <a:pt x="5714" y="30937"/>
                  <a:pt x="-201" y="47043"/>
                  <a:pt x="644" y="63226"/>
                </a:cubicBezTo>
                <a:cubicBezTo>
                  <a:pt x="3026" y="108478"/>
                  <a:pt x="14011" y="149741"/>
                  <a:pt x="33369" y="185941"/>
                </a:cubicBezTo>
                <a:cubicBezTo>
                  <a:pt x="49117" y="215316"/>
                  <a:pt x="70165" y="241163"/>
                  <a:pt x="96053" y="262715"/>
                </a:cubicBezTo>
                <a:cubicBezTo>
                  <a:pt x="100508" y="266397"/>
                  <a:pt x="104887" y="269848"/>
                  <a:pt x="109266" y="273069"/>
                </a:cubicBezTo>
                <a:cubicBezTo>
                  <a:pt x="111417" y="288869"/>
                  <a:pt x="115642" y="304208"/>
                  <a:pt x="121941" y="319011"/>
                </a:cubicBezTo>
                <a:cubicBezTo>
                  <a:pt x="131159" y="340792"/>
                  <a:pt x="144372" y="360427"/>
                  <a:pt x="161195" y="377224"/>
                </a:cubicBezTo>
                <a:cubicBezTo>
                  <a:pt x="178018" y="394020"/>
                  <a:pt x="197607" y="407212"/>
                  <a:pt x="219424" y="416416"/>
                </a:cubicBezTo>
                <a:cubicBezTo>
                  <a:pt x="237169" y="423855"/>
                  <a:pt x="255682" y="428457"/>
                  <a:pt x="274733" y="430068"/>
                </a:cubicBezTo>
                <a:lnTo>
                  <a:pt x="274733" y="473018"/>
                </a:lnTo>
                <a:cubicBezTo>
                  <a:pt x="255375" y="476086"/>
                  <a:pt x="237246" y="483142"/>
                  <a:pt x="222343" y="493649"/>
                </a:cubicBezTo>
                <a:cubicBezTo>
                  <a:pt x="197607" y="511060"/>
                  <a:pt x="183396" y="536753"/>
                  <a:pt x="183396" y="564057"/>
                </a:cubicBezTo>
                <a:lnTo>
                  <a:pt x="183396" y="607851"/>
                </a:lnTo>
                <a:lnTo>
                  <a:pt x="227259" y="607851"/>
                </a:lnTo>
                <a:lnTo>
                  <a:pt x="366070" y="607851"/>
                </a:lnTo>
                <a:lnTo>
                  <a:pt x="409934" y="607851"/>
                </a:lnTo>
                <a:lnTo>
                  <a:pt x="409934" y="564057"/>
                </a:lnTo>
                <a:cubicBezTo>
                  <a:pt x="409934" y="536753"/>
                  <a:pt x="395799" y="511060"/>
                  <a:pt x="371064" y="493649"/>
                </a:cubicBezTo>
                <a:cubicBezTo>
                  <a:pt x="356161" y="483142"/>
                  <a:pt x="338032" y="476086"/>
                  <a:pt x="318596" y="473018"/>
                </a:cubicBezTo>
                <a:lnTo>
                  <a:pt x="318596" y="430068"/>
                </a:lnTo>
                <a:cubicBezTo>
                  <a:pt x="337724" y="428457"/>
                  <a:pt x="356238" y="423855"/>
                  <a:pt x="373906" y="416416"/>
                </a:cubicBezTo>
                <a:cubicBezTo>
                  <a:pt x="395799" y="407212"/>
                  <a:pt x="415388" y="394020"/>
                  <a:pt x="432211" y="377224"/>
                </a:cubicBezTo>
                <a:cubicBezTo>
                  <a:pt x="449034" y="360427"/>
                  <a:pt x="462247" y="340792"/>
                  <a:pt x="471466" y="319011"/>
                </a:cubicBezTo>
                <a:cubicBezTo>
                  <a:pt x="477765" y="304208"/>
                  <a:pt x="481990" y="288869"/>
                  <a:pt x="484141" y="273069"/>
                </a:cubicBezTo>
                <a:cubicBezTo>
                  <a:pt x="488519" y="269848"/>
                  <a:pt x="492898" y="266397"/>
                  <a:pt x="497353" y="262715"/>
                </a:cubicBezTo>
                <a:cubicBezTo>
                  <a:pt x="523241" y="241163"/>
                  <a:pt x="544290" y="215316"/>
                  <a:pt x="560037" y="185941"/>
                </a:cubicBezTo>
                <a:cubicBezTo>
                  <a:pt x="579396" y="149741"/>
                  <a:pt x="590381" y="108478"/>
                  <a:pt x="592762" y="63226"/>
                </a:cubicBezTo>
                <a:cubicBezTo>
                  <a:pt x="593607" y="47043"/>
                  <a:pt x="587615" y="30937"/>
                  <a:pt x="576400" y="19126"/>
                </a:cubicBezTo>
                <a:cubicBezTo>
                  <a:pt x="565184" y="7314"/>
                  <a:pt x="549360" y="565"/>
                  <a:pt x="533074" y="565"/>
                </a:cubicBezTo>
                <a:lnTo>
                  <a:pt x="485907" y="565"/>
                </a:lnTo>
                <a:lnTo>
                  <a:pt x="442044" y="565"/>
                </a:lnTo>
                <a:lnTo>
                  <a:pt x="372830" y="565"/>
                </a:lnTo>
                <a:lnTo>
                  <a:pt x="335036" y="565"/>
                </a:lnTo>
                <a:lnTo>
                  <a:pt x="258294" y="565"/>
                </a:lnTo>
                <a:lnTo>
                  <a:pt x="220576" y="565"/>
                </a:lnTo>
                <a:lnTo>
                  <a:pt x="151362" y="565"/>
                </a:lnTo>
                <a:lnTo>
                  <a:pt x="107499" y="565"/>
                </a:lnTo>
                <a:close/>
                <a:moveTo>
                  <a:pt x="60304" y="0"/>
                </a:moveTo>
                <a:lnTo>
                  <a:pt x="533037" y="0"/>
                </a:lnTo>
                <a:cubicBezTo>
                  <a:pt x="549476" y="0"/>
                  <a:pt x="565454" y="6826"/>
                  <a:pt x="576746" y="18790"/>
                </a:cubicBezTo>
                <a:cubicBezTo>
                  <a:pt x="588038" y="30678"/>
                  <a:pt x="594030" y="46861"/>
                  <a:pt x="593185" y="63273"/>
                </a:cubicBezTo>
                <a:cubicBezTo>
                  <a:pt x="590881" y="108523"/>
                  <a:pt x="579819" y="149939"/>
                  <a:pt x="560384" y="186139"/>
                </a:cubicBezTo>
                <a:cubicBezTo>
                  <a:pt x="544637" y="215589"/>
                  <a:pt x="523512" y="241436"/>
                  <a:pt x="497624" y="263064"/>
                </a:cubicBezTo>
                <a:cubicBezTo>
                  <a:pt x="493400" y="266592"/>
                  <a:pt x="489021" y="270043"/>
                  <a:pt x="484566" y="273341"/>
                </a:cubicBezTo>
                <a:cubicBezTo>
                  <a:pt x="482415" y="289063"/>
                  <a:pt x="478113" y="304556"/>
                  <a:pt x="471891" y="319204"/>
                </a:cubicBezTo>
                <a:cubicBezTo>
                  <a:pt x="462673" y="341062"/>
                  <a:pt x="449383" y="360696"/>
                  <a:pt x="432560" y="377492"/>
                </a:cubicBezTo>
                <a:cubicBezTo>
                  <a:pt x="415660" y="394365"/>
                  <a:pt x="395995" y="407557"/>
                  <a:pt x="374102" y="416837"/>
                </a:cubicBezTo>
                <a:cubicBezTo>
                  <a:pt x="356588" y="424200"/>
                  <a:pt x="338075" y="428801"/>
                  <a:pt x="319101" y="430565"/>
                </a:cubicBezTo>
                <a:lnTo>
                  <a:pt x="319101" y="472517"/>
                </a:lnTo>
                <a:cubicBezTo>
                  <a:pt x="338536" y="475662"/>
                  <a:pt x="356588" y="482795"/>
                  <a:pt x="371337" y="493225"/>
                </a:cubicBezTo>
                <a:cubicBezTo>
                  <a:pt x="396226" y="510711"/>
                  <a:pt x="410437" y="536558"/>
                  <a:pt x="410437" y="564014"/>
                </a:cubicBezTo>
                <a:lnTo>
                  <a:pt x="410437" y="608344"/>
                </a:lnTo>
                <a:lnTo>
                  <a:pt x="182904" y="608344"/>
                </a:lnTo>
                <a:lnTo>
                  <a:pt x="182904" y="564014"/>
                </a:lnTo>
                <a:cubicBezTo>
                  <a:pt x="182904" y="536558"/>
                  <a:pt x="197115" y="510711"/>
                  <a:pt x="222004" y="493225"/>
                </a:cubicBezTo>
                <a:cubicBezTo>
                  <a:pt x="236753" y="482795"/>
                  <a:pt x="254805" y="475662"/>
                  <a:pt x="274240" y="472517"/>
                </a:cubicBezTo>
                <a:lnTo>
                  <a:pt x="274240" y="430565"/>
                </a:lnTo>
                <a:cubicBezTo>
                  <a:pt x="255266" y="428801"/>
                  <a:pt x="236753" y="424200"/>
                  <a:pt x="219239" y="416837"/>
                </a:cubicBezTo>
                <a:cubicBezTo>
                  <a:pt x="197346" y="407557"/>
                  <a:pt x="177681" y="394365"/>
                  <a:pt x="160781" y="377492"/>
                </a:cubicBezTo>
                <a:cubicBezTo>
                  <a:pt x="143958" y="360696"/>
                  <a:pt x="130668" y="341062"/>
                  <a:pt x="121450" y="319204"/>
                </a:cubicBezTo>
                <a:cubicBezTo>
                  <a:pt x="115228" y="304479"/>
                  <a:pt x="110926" y="289063"/>
                  <a:pt x="108699" y="273341"/>
                </a:cubicBezTo>
                <a:cubicBezTo>
                  <a:pt x="104243" y="270043"/>
                  <a:pt x="99865" y="266592"/>
                  <a:pt x="95717" y="263064"/>
                </a:cubicBezTo>
                <a:cubicBezTo>
                  <a:pt x="69752" y="241436"/>
                  <a:pt x="48628" y="215589"/>
                  <a:pt x="32880" y="186139"/>
                </a:cubicBezTo>
                <a:cubicBezTo>
                  <a:pt x="13522" y="149939"/>
                  <a:pt x="2460" y="108523"/>
                  <a:pt x="79" y="63273"/>
                </a:cubicBezTo>
                <a:cubicBezTo>
                  <a:pt x="-766" y="46861"/>
                  <a:pt x="5226" y="30678"/>
                  <a:pt x="16595" y="18790"/>
                </a:cubicBezTo>
                <a:cubicBezTo>
                  <a:pt x="27887" y="6826"/>
                  <a:pt x="43865" y="0"/>
                  <a:pt x="60304" y="0"/>
                </a:cubicBez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015" dirty="0">
              <a:solidFill>
                <a:schemeClr val="tx1">
                  <a:lumMod val="75000"/>
                  <a:lumOff val="25000"/>
                </a:schemeClr>
              </a:solidFill>
              <a:cs typeface="+mn-ea"/>
              <a:sym typeface="+mn-lt"/>
            </a:endParaRPr>
          </a:p>
        </p:txBody>
      </p:sp>
      <p:cxnSp>
        <p:nvCxnSpPr>
          <p:cNvPr id="84" name="直接连接符 83"/>
          <p:cNvCxnSpPr/>
          <p:nvPr/>
        </p:nvCxnSpPr>
        <p:spPr>
          <a:xfrm>
            <a:off x="5492750" y="3030357"/>
            <a:ext cx="15938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5" name="ïŝḻîḑê"/>
          <p:cNvSpPr/>
          <p:nvPr/>
        </p:nvSpPr>
        <p:spPr>
          <a:xfrm rot="183234">
            <a:off x="7013575" y="2976382"/>
            <a:ext cx="109538" cy="107950"/>
          </a:xfrm>
          <a:prstGeom prst="ellipse">
            <a:avLst/>
          </a:prstGeom>
          <a:solidFill>
            <a:schemeClr val="bg1"/>
          </a:solidFill>
          <a:ln w="28575">
            <a:solidFill>
              <a:srgbClr val="E2393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050" b="1" dirty="0">
              <a:solidFill>
                <a:schemeClr val="tx1">
                  <a:lumMod val="75000"/>
                  <a:lumOff val="25000"/>
                </a:schemeClr>
              </a:solidFill>
              <a:cs typeface="+mn-ea"/>
              <a:sym typeface="+mn-lt"/>
            </a:endParaRPr>
          </a:p>
        </p:txBody>
      </p:sp>
      <p:cxnSp>
        <p:nvCxnSpPr>
          <p:cNvPr id="86" name="直接连接符 85"/>
          <p:cNvCxnSpPr/>
          <p:nvPr/>
        </p:nvCxnSpPr>
        <p:spPr>
          <a:xfrm>
            <a:off x="7353300" y="2503307"/>
            <a:ext cx="15938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7" name="ïŝḻîḑê"/>
          <p:cNvSpPr/>
          <p:nvPr/>
        </p:nvSpPr>
        <p:spPr>
          <a:xfrm rot="183234">
            <a:off x="8874125" y="2447745"/>
            <a:ext cx="109538" cy="107950"/>
          </a:xfrm>
          <a:prstGeom prst="ellipse">
            <a:avLst/>
          </a:prstGeom>
          <a:solidFill>
            <a:schemeClr val="bg1"/>
          </a:solidFill>
          <a:ln w="28575">
            <a:solidFill>
              <a:srgbClr val="E2393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050" b="1" dirty="0">
              <a:solidFill>
                <a:schemeClr val="tx1">
                  <a:lumMod val="75000"/>
                  <a:lumOff val="25000"/>
                </a:schemeClr>
              </a:solidFill>
              <a:cs typeface="+mn-ea"/>
              <a:sym typeface="+mn-lt"/>
            </a:endParaRPr>
          </a:p>
        </p:txBody>
      </p:sp>
      <p:cxnSp>
        <p:nvCxnSpPr>
          <p:cNvPr id="88" name="直接连接符 87"/>
          <p:cNvCxnSpPr/>
          <p:nvPr/>
        </p:nvCxnSpPr>
        <p:spPr>
          <a:xfrm>
            <a:off x="9215438" y="1976257"/>
            <a:ext cx="159385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9" name="ïŝḻîḑê"/>
          <p:cNvSpPr/>
          <p:nvPr/>
        </p:nvSpPr>
        <p:spPr>
          <a:xfrm rot="183234">
            <a:off x="10737850" y="1922282"/>
            <a:ext cx="107950" cy="107950"/>
          </a:xfrm>
          <a:prstGeom prst="ellipse">
            <a:avLst/>
          </a:prstGeom>
          <a:solidFill>
            <a:schemeClr val="bg1"/>
          </a:solidFill>
          <a:ln w="28575">
            <a:solidFill>
              <a:srgbClr val="E2393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050" b="1" dirty="0">
              <a:solidFill>
                <a:schemeClr val="tx1">
                  <a:lumMod val="75000"/>
                  <a:lumOff val="25000"/>
                </a:schemeClr>
              </a:solidFill>
              <a:cs typeface="+mn-ea"/>
              <a:sym typeface="+mn-lt"/>
            </a:endParaRPr>
          </a:p>
        </p:txBody>
      </p:sp>
      <p:sp>
        <p:nvSpPr>
          <p:cNvPr id="90" name="文本框 89"/>
          <p:cNvSpPr txBox="1"/>
          <p:nvPr/>
        </p:nvSpPr>
        <p:spPr>
          <a:xfrm>
            <a:off x="1449388" y="4617857"/>
            <a:ext cx="1154112" cy="368300"/>
          </a:xfrm>
          <a:prstGeom prst="rect">
            <a:avLst/>
          </a:prstGeom>
          <a:noFill/>
        </p:spPr>
        <p:txBody>
          <a:bodyPr>
            <a:spAutoFit/>
          </a:bodyPr>
          <a:lstStyle/>
          <a:p>
            <a:pPr>
              <a:defRPr/>
            </a:pPr>
            <a:r>
              <a:rPr lang="en-US" altLang="zh-CN" dirty="0">
                <a:solidFill>
                  <a:schemeClr val="tx1">
                    <a:lumMod val="75000"/>
                    <a:lumOff val="25000"/>
                  </a:schemeClr>
                </a:solidFill>
                <a:latin typeface="微软雅黑" panose="020B0503020204020204" charset="-122"/>
                <a:ea typeface="微软雅黑" panose="020B0503020204020204" charset="-122"/>
              </a:rPr>
              <a:t>2016</a:t>
            </a:r>
            <a:r>
              <a:rPr lang="zh-CN" altLang="en-US" dirty="0">
                <a:solidFill>
                  <a:schemeClr val="tx1">
                    <a:lumMod val="75000"/>
                    <a:lumOff val="25000"/>
                  </a:schemeClr>
                </a:solidFill>
                <a:latin typeface="微软雅黑" panose="020B0503020204020204" charset="-122"/>
                <a:ea typeface="微软雅黑" panose="020B0503020204020204" charset="-122"/>
              </a:rPr>
              <a:t>年</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91" name="文本框 90"/>
          <p:cNvSpPr txBox="1"/>
          <p:nvPr/>
        </p:nvSpPr>
        <p:spPr>
          <a:xfrm>
            <a:off x="1449388" y="5008382"/>
            <a:ext cx="2220912" cy="3683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spAutoFit/>
          </a:bodyPr>
          <a:lstStyle/>
          <a:p>
            <a:pPr>
              <a:lnSpc>
                <a:spcPct val="150000"/>
              </a:lnSpc>
              <a:defRPr/>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逑美APP正式上线</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92" name="文本框 91"/>
          <p:cNvSpPr txBox="1"/>
          <p:nvPr/>
        </p:nvSpPr>
        <p:spPr>
          <a:xfrm>
            <a:off x="2297729" y="2479372"/>
            <a:ext cx="1155700" cy="368300"/>
          </a:xfrm>
          <a:prstGeom prst="rect">
            <a:avLst/>
          </a:prstGeom>
          <a:noFill/>
        </p:spPr>
        <p:txBody>
          <a:bodyPr>
            <a:spAutoFit/>
          </a:bodyPr>
          <a:lstStyle/>
          <a:p>
            <a:pPr>
              <a:defRPr/>
            </a:pPr>
            <a:r>
              <a:rPr lang="en-US" altLang="zh-CN" dirty="0">
                <a:solidFill>
                  <a:schemeClr val="tx1">
                    <a:lumMod val="75000"/>
                    <a:lumOff val="25000"/>
                  </a:schemeClr>
                </a:solidFill>
                <a:latin typeface="微软雅黑" panose="020B0503020204020204" charset="-122"/>
                <a:ea typeface="微软雅黑" panose="020B0503020204020204" charset="-122"/>
              </a:rPr>
              <a:t>2017</a:t>
            </a:r>
            <a:r>
              <a:rPr lang="zh-CN" altLang="en-US" dirty="0">
                <a:solidFill>
                  <a:schemeClr val="tx1">
                    <a:lumMod val="75000"/>
                    <a:lumOff val="25000"/>
                  </a:schemeClr>
                </a:solidFill>
                <a:latin typeface="微软雅黑" panose="020B0503020204020204" charset="-122"/>
                <a:ea typeface="微软雅黑" panose="020B0503020204020204" charset="-122"/>
              </a:rPr>
              <a:t>年</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93" name="文本框 92"/>
          <p:cNvSpPr txBox="1"/>
          <p:nvPr/>
        </p:nvSpPr>
        <p:spPr>
          <a:xfrm>
            <a:off x="2310041" y="2823470"/>
            <a:ext cx="1773237" cy="64516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spAutoFit/>
          </a:bodyPr>
          <a:lstStyle/>
          <a:p>
            <a:pPr>
              <a:lnSpc>
                <a:spcPct val="150000"/>
              </a:lnSpc>
              <a:defRPr/>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入选国家教育部创新团队协作成员单位</a:t>
            </a:r>
            <a:endParaRPr lang="en-US" altLang="zh-CN" sz="1200" dirty="0">
              <a:solidFill>
                <a:schemeClr val="tx1">
                  <a:lumMod val="75000"/>
                  <a:lumOff val="25000"/>
                </a:schemeClr>
              </a:solidFill>
              <a:latin typeface="微软雅黑" panose="020B0503020204020204" charset="-122"/>
              <a:ea typeface="微软雅黑" panose="020B0503020204020204" charset="-122"/>
            </a:endParaRPr>
          </a:p>
        </p:txBody>
      </p:sp>
      <p:sp>
        <p:nvSpPr>
          <p:cNvPr id="94" name="文本框 93"/>
          <p:cNvSpPr txBox="1"/>
          <p:nvPr/>
        </p:nvSpPr>
        <p:spPr>
          <a:xfrm>
            <a:off x="5285226" y="3653470"/>
            <a:ext cx="1154113" cy="368300"/>
          </a:xfrm>
          <a:prstGeom prst="rect">
            <a:avLst/>
          </a:prstGeom>
          <a:noFill/>
        </p:spPr>
        <p:txBody>
          <a:bodyPr>
            <a:spAutoFit/>
          </a:bodyPr>
          <a:lstStyle/>
          <a:p>
            <a:pPr>
              <a:defRPr/>
            </a:pPr>
            <a:r>
              <a:rPr lang="en-US" altLang="zh-CN" dirty="0">
                <a:solidFill>
                  <a:schemeClr val="tx1">
                    <a:lumMod val="75000"/>
                    <a:lumOff val="25000"/>
                  </a:schemeClr>
                </a:solidFill>
                <a:latin typeface="微软雅黑" panose="020B0503020204020204" charset="-122"/>
                <a:ea typeface="微软雅黑" panose="020B0503020204020204" charset="-122"/>
              </a:rPr>
              <a:t>2018</a:t>
            </a:r>
            <a:r>
              <a:rPr lang="zh-CN" altLang="en-US" dirty="0">
                <a:solidFill>
                  <a:schemeClr val="tx1">
                    <a:lumMod val="75000"/>
                    <a:lumOff val="25000"/>
                  </a:schemeClr>
                </a:solidFill>
                <a:latin typeface="微软雅黑" panose="020B0503020204020204" charset="-122"/>
                <a:ea typeface="微软雅黑" panose="020B0503020204020204" charset="-122"/>
              </a:rPr>
              <a:t>年</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95" name="文本框 94"/>
          <p:cNvSpPr txBox="1"/>
          <p:nvPr/>
        </p:nvSpPr>
        <p:spPr>
          <a:xfrm>
            <a:off x="5275580" y="4005580"/>
            <a:ext cx="2314575" cy="64516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l">
              <a:lnSpc>
                <a:spcPct val="150000"/>
              </a:lnSpc>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集团质量管理体系获GMPC及ISO 22716:2007（E）认证</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96" name="文本框 95"/>
          <p:cNvSpPr txBox="1"/>
          <p:nvPr/>
        </p:nvSpPr>
        <p:spPr>
          <a:xfrm>
            <a:off x="5748331" y="1462683"/>
            <a:ext cx="1154112" cy="368300"/>
          </a:xfrm>
          <a:prstGeom prst="rect">
            <a:avLst/>
          </a:prstGeom>
          <a:noFill/>
        </p:spPr>
        <p:txBody>
          <a:bodyPr>
            <a:spAutoFit/>
          </a:bodyPr>
          <a:lstStyle/>
          <a:p>
            <a:pPr>
              <a:defRPr/>
            </a:pPr>
            <a:r>
              <a:rPr lang="en-US" altLang="zh-CN" dirty="0">
                <a:solidFill>
                  <a:schemeClr val="tx1">
                    <a:lumMod val="75000"/>
                    <a:lumOff val="25000"/>
                  </a:schemeClr>
                </a:solidFill>
                <a:latin typeface="微软雅黑" panose="020B0503020204020204" charset="-122"/>
                <a:ea typeface="微软雅黑" panose="020B0503020204020204" charset="-122"/>
              </a:rPr>
              <a:t>2019</a:t>
            </a:r>
            <a:r>
              <a:rPr lang="zh-CN" altLang="en-US" dirty="0">
                <a:solidFill>
                  <a:schemeClr val="tx1">
                    <a:lumMod val="75000"/>
                    <a:lumOff val="25000"/>
                  </a:schemeClr>
                </a:solidFill>
                <a:latin typeface="微软雅黑" panose="020B0503020204020204" charset="-122"/>
                <a:ea typeface="微软雅黑" panose="020B0503020204020204" charset="-122"/>
              </a:rPr>
              <a:t>年</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97" name="文本框 96"/>
          <p:cNvSpPr txBox="1"/>
          <p:nvPr/>
        </p:nvSpPr>
        <p:spPr>
          <a:xfrm>
            <a:off x="5651500" y="1778635"/>
            <a:ext cx="1939290" cy="119888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nSpc>
                <a:spcPct val="150000"/>
              </a:lnSpc>
              <a:defRPr/>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被授予云南省博士后工作站；荣登天猫双11美妆护肤类目TOP9</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a:p>
            <a:pPr>
              <a:lnSpc>
                <a:spcPct val="150000"/>
              </a:lnSpc>
              <a:defRPr/>
            </a:pPr>
            <a:endParaRPr lang="zh-CN" altLang="en-US" sz="1200" b="1" dirty="0">
              <a:solidFill>
                <a:srgbClr val="FF0000"/>
              </a:solidFill>
              <a:latin typeface="微软雅黑" panose="020B0503020204020204" charset="-122"/>
              <a:ea typeface="微软雅黑" panose="020B0503020204020204" charset="-122"/>
            </a:endParaRPr>
          </a:p>
        </p:txBody>
      </p:sp>
      <p:grpSp>
        <p:nvGrpSpPr>
          <p:cNvPr id="98" name="组合 5"/>
          <p:cNvGrpSpPr/>
          <p:nvPr/>
        </p:nvGrpSpPr>
        <p:grpSpPr bwMode="auto">
          <a:xfrm>
            <a:off x="5124767" y="1376182"/>
            <a:ext cx="566738" cy="566737"/>
            <a:chOff x="7938349" y="794717"/>
            <a:chExt cx="566777" cy="566777"/>
          </a:xfrm>
        </p:grpSpPr>
        <p:sp>
          <p:nvSpPr>
            <p:cNvPr id="99" name="î$ļïḑê"/>
            <p:cNvSpPr/>
            <p:nvPr/>
          </p:nvSpPr>
          <p:spPr>
            <a:xfrm rot="10695430" flipV="1">
              <a:off x="7938349" y="794717"/>
              <a:ext cx="566777" cy="566777"/>
            </a:xfrm>
            <a:prstGeom prst="ellipse">
              <a:avLst/>
            </a:prstGeom>
            <a:solidFill>
              <a:srgbClr val="E2393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015" dirty="0">
                <a:solidFill>
                  <a:schemeClr val="tx1">
                    <a:lumMod val="75000"/>
                    <a:lumOff val="25000"/>
                  </a:schemeClr>
                </a:solidFill>
                <a:cs typeface="+mn-ea"/>
                <a:sym typeface="+mn-lt"/>
              </a:endParaRPr>
            </a:p>
          </p:txBody>
        </p:sp>
        <p:sp>
          <p:nvSpPr>
            <p:cNvPr id="100" name="iṣľíḋe"/>
            <p:cNvSpPr/>
            <p:nvPr/>
          </p:nvSpPr>
          <p:spPr>
            <a:xfrm>
              <a:off x="8055832" y="907437"/>
              <a:ext cx="331811" cy="341337"/>
            </a:xfrm>
            <a:custGeom>
              <a:avLst/>
              <a:gdLst>
                <a:gd name="connsiteX0" fmla="*/ 289142 w 593263"/>
                <a:gd name="connsiteY0" fmla="*/ 515850 h 608344"/>
                <a:gd name="connsiteX1" fmla="*/ 227765 w 593263"/>
                <a:gd name="connsiteY1" fmla="*/ 563478 h 608344"/>
                <a:gd name="connsiteX2" fmla="*/ 365576 w 593263"/>
                <a:gd name="connsiteY2" fmla="*/ 563478 h 608344"/>
                <a:gd name="connsiteX3" fmla="*/ 304122 w 593263"/>
                <a:gd name="connsiteY3" fmla="*/ 515850 h 608344"/>
                <a:gd name="connsiteX4" fmla="*/ 289175 w 593263"/>
                <a:gd name="connsiteY4" fmla="*/ 515431 h 608344"/>
                <a:gd name="connsiteX5" fmla="*/ 304155 w 593263"/>
                <a:gd name="connsiteY5" fmla="*/ 515431 h 608344"/>
                <a:gd name="connsiteX6" fmla="*/ 366070 w 593263"/>
                <a:gd name="connsiteY6" fmla="*/ 564057 h 608344"/>
                <a:gd name="connsiteX7" fmla="*/ 227259 w 593263"/>
                <a:gd name="connsiteY7" fmla="*/ 564057 h 608344"/>
                <a:gd name="connsiteX8" fmla="*/ 289175 w 593263"/>
                <a:gd name="connsiteY8" fmla="*/ 515431 h 608344"/>
                <a:gd name="connsiteX9" fmla="*/ 289142 w 593263"/>
                <a:gd name="connsiteY9" fmla="*/ 514853 h 608344"/>
                <a:gd name="connsiteX10" fmla="*/ 226767 w 593263"/>
                <a:gd name="connsiteY10" fmla="*/ 564014 h 608344"/>
                <a:gd name="connsiteX11" fmla="*/ 226767 w 593263"/>
                <a:gd name="connsiteY11" fmla="*/ 564475 h 608344"/>
                <a:gd name="connsiteX12" fmla="*/ 366574 w 593263"/>
                <a:gd name="connsiteY12" fmla="*/ 564475 h 608344"/>
                <a:gd name="connsiteX13" fmla="*/ 366574 w 593263"/>
                <a:gd name="connsiteY13" fmla="*/ 564014 h 608344"/>
                <a:gd name="connsiteX14" fmla="*/ 304122 w 593263"/>
                <a:gd name="connsiteY14" fmla="*/ 514853 h 608344"/>
                <a:gd name="connsiteX15" fmla="*/ 530681 w 593263"/>
                <a:gd name="connsiteY15" fmla="*/ 143537 h 608344"/>
                <a:gd name="connsiteX16" fmla="*/ 530416 w 593263"/>
                <a:gd name="connsiteY16" fmla="*/ 144771 h 608344"/>
                <a:gd name="connsiteX17" fmla="*/ 530089 w 593263"/>
                <a:gd name="connsiteY17" fmla="*/ 145272 h 608344"/>
                <a:gd name="connsiteX18" fmla="*/ 62599 w 593263"/>
                <a:gd name="connsiteY18" fmla="*/ 143295 h 608344"/>
                <a:gd name="connsiteX19" fmla="*/ 63310 w 593263"/>
                <a:gd name="connsiteY19" fmla="*/ 145377 h 608344"/>
                <a:gd name="connsiteX20" fmla="*/ 62916 w 593263"/>
                <a:gd name="connsiteY20" fmla="*/ 144771 h 608344"/>
                <a:gd name="connsiteX21" fmla="*/ 151870 w 593263"/>
                <a:gd name="connsiteY21" fmla="*/ 44867 h 608344"/>
                <a:gd name="connsiteX22" fmla="*/ 151870 w 593263"/>
                <a:gd name="connsiteY22" fmla="*/ 247725 h 608344"/>
                <a:gd name="connsiteX23" fmla="*/ 151870 w 593263"/>
                <a:gd name="connsiteY23" fmla="*/ 248568 h 608344"/>
                <a:gd name="connsiteX24" fmla="*/ 163623 w 593263"/>
                <a:gd name="connsiteY24" fmla="*/ 303712 h 608344"/>
                <a:gd name="connsiteX25" fmla="*/ 290756 w 593263"/>
                <a:gd name="connsiteY25" fmla="*/ 386466 h 608344"/>
                <a:gd name="connsiteX26" fmla="*/ 302509 w 593263"/>
                <a:gd name="connsiteY26" fmla="*/ 386466 h 608344"/>
                <a:gd name="connsiteX27" fmla="*/ 429718 w 593263"/>
                <a:gd name="connsiteY27" fmla="*/ 303712 h 608344"/>
                <a:gd name="connsiteX28" fmla="*/ 441471 w 593263"/>
                <a:gd name="connsiteY28" fmla="*/ 248568 h 608344"/>
                <a:gd name="connsiteX29" fmla="*/ 441471 w 593263"/>
                <a:gd name="connsiteY29" fmla="*/ 247725 h 608344"/>
                <a:gd name="connsiteX30" fmla="*/ 441471 w 593263"/>
                <a:gd name="connsiteY30" fmla="*/ 44867 h 608344"/>
                <a:gd name="connsiteX31" fmla="*/ 485907 w 593263"/>
                <a:gd name="connsiteY31" fmla="*/ 44359 h 608344"/>
                <a:gd name="connsiteX32" fmla="*/ 533074 w 593263"/>
                <a:gd name="connsiteY32" fmla="*/ 44359 h 608344"/>
                <a:gd name="connsiteX33" fmla="*/ 548899 w 593263"/>
                <a:gd name="connsiteY33" fmla="*/ 60926 h 608344"/>
                <a:gd name="connsiteX34" fmla="*/ 547924 w 593263"/>
                <a:gd name="connsiteY34" fmla="*/ 67809 h 608344"/>
                <a:gd name="connsiteX35" fmla="*/ 533150 w 593263"/>
                <a:gd name="connsiteY35" fmla="*/ 136289 h 608344"/>
                <a:gd name="connsiteX36" fmla="*/ 530681 w 593263"/>
                <a:gd name="connsiteY36" fmla="*/ 143537 h 608344"/>
                <a:gd name="connsiteX37" fmla="*/ 548401 w 593263"/>
                <a:gd name="connsiteY37" fmla="*/ 60896 h 608344"/>
                <a:gd name="connsiteX38" fmla="*/ 544176 w 593263"/>
                <a:gd name="connsiteY38" fmla="*/ 49622 h 608344"/>
                <a:gd name="connsiteX39" fmla="*/ 533037 w 593263"/>
                <a:gd name="connsiteY39" fmla="*/ 44867 h 608344"/>
                <a:gd name="connsiteX40" fmla="*/ 486332 w 593263"/>
                <a:gd name="connsiteY40" fmla="*/ 44867 h 608344"/>
                <a:gd name="connsiteX41" fmla="*/ 486332 w 593263"/>
                <a:gd name="connsiteY41" fmla="*/ 212368 h 608344"/>
                <a:gd name="connsiteX42" fmla="*/ 530089 w 593263"/>
                <a:gd name="connsiteY42" fmla="*/ 145272 h 608344"/>
                <a:gd name="connsiteX43" fmla="*/ 528649 w 593263"/>
                <a:gd name="connsiteY43" fmla="*/ 149497 h 608344"/>
                <a:gd name="connsiteX44" fmla="*/ 502008 w 593263"/>
                <a:gd name="connsiteY44" fmla="*/ 190019 h 608344"/>
                <a:gd name="connsiteX45" fmla="*/ 485907 w 593263"/>
                <a:gd name="connsiteY45" fmla="*/ 213629 h 608344"/>
                <a:gd name="connsiteX46" fmla="*/ 151362 w 593263"/>
                <a:gd name="connsiteY46" fmla="*/ 44359 h 608344"/>
                <a:gd name="connsiteX47" fmla="*/ 220576 w 593263"/>
                <a:gd name="connsiteY47" fmla="*/ 44359 h 608344"/>
                <a:gd name="connsiteX48" fmla="*/ 264900 w 593263"/>
                <a:gd name="connsiteY48" fmla="*/ 44359 h 608344"/>
                <a:gd name="connsiteX49" fmla="*/ 328429 w 593263"/>
                <a:gd name="connsiteY49" fmla="*/ 44359 h 608344"/>
                <a:gd name="connsiteX50" fmla="*/ 372830 w 593263"/>
                <a:gd name="connsiteY50" fmla="*/ 44359 h 608344"/>
                <a:gd name="connsiteX51" fmla="*/ 442044 w 593263"/>
                <a:gd name="connsiteY51" fmla="*/ 44359 h 608344"/>
                <a:gd name="connsiteX52" fmla="*/ 442044 w 593263"/>
                <a:gd name="connsiteY52" fmla="*/ 247759 h 608344"/>
                <a:gd name="connsiteX53" fmla="*/ 441967 w 593263"/>
                <a:gd name="connsiteY53" fmla="*/ 248603 h 608344"/>
                <a:gd name="connsiteX54" fmla="*/ 430214 w 593263"/>
                <a:gd name="connsiteY54" fmla="*/ 303978 h 608344"/>
                <a:gd name="connsiteX55" fmla="*/ 302541 w 593263"/>
                <a:gd name="connsiteY55" fmla="*/ 386964 h 608344"/>
                <a:gd name="connsiteX56" fmla="*/ 290788 w 593263"/>
                <a:gd name="connsiteY56" fmla="*/ 386964 h 608344"/>
                <a:gd name="connsiteX57" fmla="*/ 163192 w 593263"/>
                <a:gd name="connsiteY57" fmla="*/ 303978 h 608344"/>
                <a:gd name="connsiteX58" fmla="*/ 151362 w 593263"/>
                <a:gd name="connsiteY58" fmla="*/ 248603 h 608344"/>
                <a:gd name="connsiteX59" fmla="*/ 151362 w 593263"/>
                <a:gd name="connsiteY59" fmla="*/ 247759 h 608344"/>
                <a:gd name="connsiteX60" fmla="*/ 60332 w 593263"/>
                <a:gd name="connsiteY60" fmla="*/ 44359 h 608344"/>
                <a:gd name="connsiteX61" fmla="*/ 107499 w 593263"/>
                <a:gd name="connsiteY61" fmla="*/ 44359 h 608344"/>
                <a:gd name="connsiteX62" fmla="*/ 107499 w 593263"/>
                <a:gd name="connsiteY62" fmla="*/ 213629 h 608344"/>
                <a:gd name="connsiteX63" fmla="*/ 89716 w 593263"/>
                <a:gd name="connsiteY63" fmla="*/ 187576 h 608344"/>
                <a:gd name="connsiteX64" fmla="*/ 64773 w 593263"/>
                <a:gd name="connsiteY64" fmla="*/ 149662 h 608344"/>
                <a:gd name="connsiteX65" fmla="*/ 63310 w 593263"/>
                <a:gd name="connsiteY65" fmla="*/ 145377 h 608344"/>
                <a:gd name="connsiteX66" fmla="*/ 106932 w 593263"/>
                <a:gd name="connsiteY66" fmla="*/ 212368 h 608344"/>
                <a:gd name="connsiteX67" fmla="*/ 106932 w 593263"/>
                <a:gd name="connsiteY67" fmla="*/ 44867 h 608344"/>
                <a:gd name="connsiteX68" fmla="*/ 60304 w 593263"/>
                <a:gd name="connsiteY68" fmla="*/ 44867 h 608344"/>
                <a:gd name="connsiteX69" fmla="*/ 49089 w 593263"/>
                <a:gd name="connsiteY69" fmla="*/ 49622 h 608344"/>
                <a:gd name="connsiteX70" fmla="*/ 44940 w 593263"/>
                <a:gd name="connsiteY70" fmla="*/ 60896 h 608344"/>
                <a:gd name="connsiteX71" fmla="*/ 62599 w 593263"/>
                <a:gd name="connsiteY71" fmla="*/ 143295 h 608344"/>
                <a:gd name="connsiteX72" fmla="*/ 60093 w 593263"/>
                <a:gd name="connsiteY72" fmla="*/ 135955 h 608344"/>
                <a:gd name="connsiteX73" fmla="*/ 45391 w 593263"/>
                <a:gd name="connsiteY73" fmla="*/ 67700 h 608344"/>
                <a:gd name="connsiteX74" fmla="*/ 44431 w 593263"/>
                <a:gd name="connsiteY74" fmla="*/ 60926 h 608344"/>
                <a:gd name="connsiteX75" fmla="*/ 60332 w 593263"/>
                <a:gd name="connsiteY75" fmla="*/ 44359 h 608344"/>
                <a:gd name="connsiteX76" fmla="*/ 485334 w 593263"/>
                <a:gd name="connsiteY76" fmla="*/ 43793 h 608344"/>
                <a:gd name="connsiteX77" fmla="*/ 485334 w 593263"/>
                <a:gd name="connsiteY77" fmla="*/ 214899 h 608344"/>
                <a:gd name="connsiteX78" fmla="*/ 486256 w 593263"/>
                <a:gd name="connsiteY78" fmla="*/ 213979 h 608344"/>
                <a:gd name="connsiteX79" fmla="*/ 502008 w 593263"/>
                <a:gd name="connsiteY79" fmla="*/ 190019 h 608344"/>
                <a:gd name="connsiteX80" fmla="*/ 527658 w 593263"/>
                <a:gd name="connsiteY80" fmla="*/ 152406 h 608344"/>
                <a:gd name="connsiteX81" fmla="*/ 528649 w 593263"/>
                <a:gd name="connsiteY81" fmla="*/ 149497 h 608344"/>
                <a:gd name="connsiteX82" fmla="*/ 531107 w 593263"/>
                <a:gd name="connsiteY82" fmla="*/ 145759 h 608344"/>
                <a:gd name="connsiteX83" fmla="*/ 533150 w 593263"/>
                <a:gd name="connsiteY83" fmla="*/ 136289 h 608344"/>
                <a:gd name="connsiteX84" fmla="*/ 541843 w 593263"/>
                <a:gd name="connsiteY84" fmla="*/ 110778 h 608344"/>
                <a:gd name="connsiteX85" fmla="*/ 547924 w 593263"/>
                <a:gd name="connsiteY85" fmla="*/ 67809 h 608344"/>
                <a:gd name="connsiteX86" fmla="*/ 549399 w 593263"/>
                <a:gd name="connsiteY86" fmla="*/ 60973 h 608344"/>
                <a:gd name="connsiteX87" fmla="*/ 544944 w 593263"/>
                <a:gd name="connsiteY87" fmla="*/ 48931 h 608344"/>
                <a:gd name="connsiteX88" fmla="*/ 533037 w 593263"/>
                <a:gd name="connsiteY88" fmla="*/ 43793 h 608344"/>
                <a:gd name="connsiteX89" fmla="*/ 150795 w 593263"/>
                <a:gd name="connsiteY89" fmla="*/ 43793 h 608344"/>
                <a:gd name="connsiteX90" fmla="*/ 150795 w 593263"/>
                <a:gd name="connsiteY90" fmla="*/ 247725 h 608344"/>
                <a:gd name="connsiteX91" fmla="*/ 150871 w 593263"/>
                <a:gd name="connsiteY91" fmla="*/ 248568 h 608344"/>
                <a:gd name="connsiteX92" fmla="*/ 162701 w 593263"/>
                <a:gd name="connsiteY92" fmla="*/ 304095 h 608344"/>
                <a:gd name="connsiteX93" fmla="*/ 290756 w 593263"/>
                <a:gd name="connsiteY93" fmla="*/ 387463 h 608344"/>
                <a:gd name="connsiteX94" fmla="*/ 302509 w 593263"/>
                <a:gd name="connsiteY94" fmla="*/ 387463 h 608344"/>
                <a:gd name="connsiteX95" fmla="*/ 430640 w 593263"/>
                <a:gd name="connsiteY95" fmla="*/ 304095 h 608344"/>
                <a:gd name="connsiteX96" fmla="*/ 442470 w 593263"/>
                <a:gd name="connsiteY96" fmla="*/ 248568 h 608344"/>
                <a:gd name="connsiteX97" fmla="*/ 442470 w 593263"/>
                <a:gd name="connsiteY97" fmla="*/ 43793 h 608344"/>
                <a:gd name="connsiteX98" fmla="*/ 60304 w 593263"/>
                <a:gd name="connsiteY98" fmla="*/ 43793 h 608344"/>
                <a:gd name="connsiteX99" fmla="*/ 48397 w 593263"/>
                <a:gd name="connsiteY99" fmla="*/ 48931 h 608344"/>
                <a:gd name="connsiteX100" fmla="*/ 43942 w 593263"/>
                <a:gd name="connsiteY100" fmla="*/ 60973 h 608344"/>
                <a:gd name="connsiteX101" fmla="*/ 45391 w 593263"/>
                <a:gd name="connsiteY101" fmla="*/ 67700 h 608344"/>
                <a:gd name="connsiteX102" fmla="*/ 51498 w 593263"/>
                <a:gd name="connsiteY102" fmla="*/ 110778 h 608344"/>
                <a:gd name="connsiteX103" fmla="*/ 60093 w 593263"/>
                <a:gd name="connsiteY103" fmla="*/ 135955 h 608344"/>
                <a:gd name="connsiteX104" fmla="*/ 62205 w 593263"/>
                <a:gd name="connsiteY104" fmla="*/ 145759 h 608344"/>
                <a:gd name="connsiteX105" fmla="*/ 64773 w 593263"/>
                <a:gd name="connsiteY105" fmla="*/ 149662 h 608344"/>
                <a:gd name="connsiteX106" fmla="*/ 65710 w 593263"/>
                <a:gd name="connsiteY106" fmla="*/ 152406 h 608344"/>
                <a:gd name="connsiteX107" fmla="*/ 89716 w 593263"/>
                <a:gd name="connsiteY107" fmla="*/ 187576 h 608344"/>
                <a:gd name="connsiteX108" fmla="*/ 107086 w 593263"/>
                <a:gd name="connsiteY108" fmla="*/ 213979 h 608344"/>
                <a:gd name="connsiteX109" fmla="*/ 108007 w 593263"/>
                <a:gd name="connsiteY109" fmla="*/ 214899 h 608344"/>
                <a:gd name="connsiteX110" fmla="*/ 108007 w 593263"/>
                <a:gd name="connsiteY110" fmla="*/ 43793 h 608344"/>
                <a:gd name="connsiteX111" fmla="*/ 60304 w 593263"/>
                <a:gd name="connsiteY111" fmla="*/ 997 h 608344"/>
                <a:gd name="connsiteX112" fmla="*/ 533037 w 593263"/>
                <a:gd name="connsiteY112" fmla="*/ 997 h 608344"/>
                <a:gd name="connsiteX113" fmla="*/ 575978 w 593263"/>
                <a:gd name="connsiteY113" fmla="*/ 19481 h 608344"/>
                <a:gd name="connsiteX114" fmla="*/ 592187 w 593263"/>
                <a:gd name="connsiteY114" fmla="*/ 63197 h 608344"/>
                <a:gd name="connsiteX115" fmla="*/ 559539 w 593263"/>
                <a:gd name="connsiteY115" fmla="*/ 185678 h 608344"/>
                <a:gd name="connsiteX116" fmla="*/ 496933 w 593263"/>
                <a:gd name="connsiteY116" fmla="*/ 262297 h 608344"/>
                <a:gd name="connsiteX117" fmla="*/ 483797 w 593263"/>
                <a:gd name="connsiteY117" fmla="*/ 272650 h 608344"/>
                <a:gd name="connsiteX118" fmla="*/ 483644 w 593263"/>
                <a:gd name="connsiteY118" fmla="*/ 272727 h 608344"/>
                <a:gd name="connsiteX119" fmla="*/ 483567 w 593263"/>
                <a:gd name="connsiteY119" fmla="*/ 272957 h 608344"/>
                <a:gd name="connsiteX120" fmla="*/ 470969 w 593263"/>
                <a:gd name="connsiteY120" fmla="*/ 318821 h 608344"/>
                <a:gd name="connsiteX121" fmla="*/ 431792 w 593263"/>
                <a:gd name="connsiteY121" fmla="*/ 376802 h 608344"/>
                <a:gd name="connsiteX122" fmla="*/ 373718 w 593263"/>
                <a:gd name="connsiteY122" fmla="*/ 415917 h 608344"/>
                <a:gd name="connsiteX123" fmla="*/ 318563 w 593263"/>
                <a:gd name="connsiteY123" fmla="*/ 429568 h 608344"/>
                <a:gd name="connsiteX124" fmla="*/ 318103 w 593263"/>
                <a:gd name="connsiteY124" fmla="*/ 429568 h 608344"/>
                <a:gd name="connsiteX125" fmla="*/ 318103 w 593263"/>
                <a:gd name="connsiteY125" fmla="*/ 473438 h 608344"/>
                <a:gd name="connsiteX126" fmla="*/ 318487 w 593263"/>
                <a:gd name="connsiteY126" fmla="*/ 473438 h 608344"/>
                <a:gd name="connsiteX127" fmla="*/ 370722 w 593263"/>
                <a:gd name="connsiteY127" fmla="*/ 494069 h 608344"/>
                <a:gd name="connsiteX128" fmla="*/ 409438 w 593263"/>
                <a:gd name="connsiteY128" fmla="*/ 564014 h 608344"/>
                <a:gd name="connsiteX129" fmla="*/ 409438 w 593263"/>
                <a:gd name="connsiteY129" fmla="*/ 607270 h 608344"/>
                <a:gd name="connsiteX130" fmla="*/ 183903 w 593263"/>
                <a:gd name="connsiteY130" fmla="*/ 607270 h 608344"/>
                <a:gd name="connsiteX131" fmla="*/ 183903 w 593263"/>
                <a:gd name="connsiteY131" fmla="*/ 564014 h 608344"/>
                <a:gd name="connsiteX132" fmla="*/ 222542 w 593263"/>
                <a:gd name="connsiteY132" fmla="*/ 494069 h 608344"/>
                <a:gd name="connsiteX133" fmla="*/ 274778 w 593263"/>
                <a:gd name="connsiteY133" fmla="*/ 473438 h 608344"/>
                <a:gd name="connsiteX134" fmla="*/ 275239 w 593263"/>
                <a:gd name="connsiteY134" fmla="*/ 473438 h 608344"/>
                <a:gd name="connsiteX135" fmla="*/ 275239 w 593263"/>
                <a:gd name="connsiteY135" fmla="*/ 429568 h 608344"/>
                <a:gd name="connsiteX136" fmla="*/ 274778 w 593263"/>
                <a:gd name="connsiteY136" fmla="*/ 429568 h 608344"/>
                <a:gd name="connsiteX137" fmla="*/ 219623 w 593263"/>
                <a:gd name="connsiteY137" fmla="*/ 415917 h 608344"/>
                <a:gd name="connsiteX138" fmla="*/ 161549 w 593263"/>
                <a:gd name="connsiteY138" fmla="*/ 376802 h 608344"/>
                <a:gd name="connsiteX139" fmla="*/ 122372 w 593263"/>
                <a:gd name="connsiteY139" fmla="*/ 318821 h 608344"/>
                <a:gd name="connsiteX140" fmla="*/ 109697 w 593263"/>
                <a:gd name="connsiteY140" fmla="*/ 272957 h 608344"/>
                <a:gd name="connsiteX141" fmla="*/ 109697 w 593263"/>
                <a:gd name="connsiteY141" fmla="*/ 272727 h 608344"/>
                <a:gd name="connsiteX142" fmla="*/ 109544 w 593263"/>
                <a:gd name="connsiteY142" fmla="*/ 272650 h 608344"/>
                <a:gd name="connsiteX143" fmla="*/ 96331 w 593263"/>
                <a:gd name="connsiteY143" fmla="*/ 262297 h 608344"/>
                <a:gd name="connsiteX144" fmla="*/ 33802 w 593263"/>
                <a:gd name="connsiteY144" fmla="*/ 185678 h 608344"/>
                <a:gd name="connsiteX145" fmla="*/ 1155 w 593263"/>
                <a:gd name="connsiteY145" fmla="*/ 63197 h 608344"/>
                <a:gd name="connsiteX146" fmla="*/ 17286 w 593263"/>
                <a:gd name="connsiteY146" fmla="*/ 19481 h 608344"/>
                <a:gd name="connsiteX147" fmla="*/ 60304 w 593263"/>
                <a:gd name="connsiteY147" fmla="*/ 997 h 608344"/>
                <a:gd name="connsiteX148" fmla="*/ 60332 w 593263"/>
                <a:gd name="connsiteY148" fmla="*/ 565 h 608344"/>
                <a:gd name="connsiteX149" fmla="*/ 16930 w 593263"/>
                <a:gd name="connsiteY149" fmla="*/ 19126 h 608344"/>
                <a:gd name="connsiteX150" fmla="*/ 644 w 593263"/>
                <a:gd name="connsiteY150" fmla="*/ 63226 h 608344"/>
                <a:gd name="connsiteX151" fmla="*/ 33369 w 593263"/>
                <a:gd name="connsiteY151" fmla="*/ 185941 h 608344"/>
                <a:gd name="connsiteX152" fmla="*/ 96053 w 593263"/>
                <a:gd name="connsiteY152" fmla="*/ 262715 h 608344"/>
                <a:gd name="connsiteX153" fmla="*/ 109266 w 593263"/>
                <a:gd name="connsiteY153" fmla="*/ 273069 h 608344"/>
                <a:gd name="connsiteX154" fmla="*/ 121941 w 593263"/>
                <a:gd name="connsiteY154" fmla="*/ 319011 h 608344"/>
                <a:gd name="connsiteX155" fmla="*/ 161195 w 593263"/>
                <a:gd name="connsiteY155" fmla="*/ 377224 h 608344"/>
                <a:gd name="connsiteX156" fmla="*/ 219424 w 593263"/>
                <a:gd name="connsiteY156" fmla="*/ 416416 h 608344"/>
                <a:gd name="connsiteX157" fmla="*/ 274733 w 593263"/>
                <a:gd name="connsiteY157" fmla="*/ 430068 h 608344"/>
                <a:gd name="connsiteX158" fmla="*/ 274733 w 593263"/>
                <a:gd name="connsiteY158" fmla="*/ 473018 h 608344"/>
                <a:gd name="connsiteX159" fmla="*/ 222343 w 593263"/>
                <a:gd name="connsiteY159" fmla="*/ 493649 h 608344"/>
                <a:gd name="connsiteX160" fmla="*/ 183396 w 593263"/>
                <a:gd name="connsiteY160" fmla="*/ 564057 h 608344"/>
                <a:gd name="connsiteX161" fmla="*/ 183396 w 593263"/>
                <a:gd name="connsiteY161" fmla="*/ 607851 h 608344"/>
                <a:gd name="connsiteX162" fmla="*/ 227259 w 593263"/>
                <a:gd name="connsiteY162" fmla="*/ 607851 h 608344"/>
                <a:gd name="connsiteX163" fmla="*/ 366070 w 593263"/>
                <a:gd name="connsiteY163" fmla="*/ 607851 h 608344"/>
                <a:gd name="connsiteX164" fmla="*/ 409934 w 593263"/>
                <a:gd name="connsiteY164" fmla="*/ 607851 h 608344"/>
                <a:gd name="connsiteX165" fmla="*/ 409934 w 593263"/>
                <a:gd name="connsiteY165" fmla="*/ 564057 h 608344"/>
                <a:gd name="connsiteX166" fmla="*/ 371064 w 593263"/>
                <a:gd name="connsiteY166" fmla="*/ 493649 h 608344"/>
                <a:gd name="connsiteX167" fmla="*/ 318596 w 593263"/>
                <a:gd name="connsiteY167" fmla="*/ 473018 h 608344"/>
                <a:gd name="connsiteX168" fmla="*/ 318596 w 593263"/>
                <a:gd name="connsiteY168" fmla="*/ 430068 h 608344"/>
                <a:gd name="connsiteX169" fmla="*/ 373906 w 593263"/>
                <a:gd name="connsiteY169" fmla="*/ 416416 h 608344"/>
                <a:gd name="connsiteX170" fmla="*/ 432211 w 593263"/>
                <a:gd name="connsiteY170" fmla="*/ 377224 h 608344"/>
                <a:gd name="connsiteX171" fmla="*/ 471466 w 593263"/>
                <a:gd name="connsiteY171" fmla="*/ 319011 h 608344"/>
                <a:gd name="connsiteX172" fmla="*/ 484141 w 593263"/>
                <a:gd name="connsiteY172" fmla="*/ 273069 h 608344"/>
                <a:gd name="connsiteX173" fmla="*/ 497353 w 593263"/>
                <a:gd name="connsiteY173" fmla="*/ 262715 h 608344"/>
                <a:gd name="connsiteX174" fmla="*/ 560037 w 593263"/>
                <a:gd name="connsiteY174" fmla="*/ 185941 h 608344"/>
                <a:gd name="connsiteX175" fmla="*/ 592762 w 593263"/>
                <a:gd name="connsiteY175" fmla="*/ 63226 h 608344"/>
                <a:gd name="connsiteX176" fmla="*/ 576400 w 593263"/>
                <a:gd name="connsiteY176" fmla="*/ 19126 h 608344"/>
                <a:gd name="connsiteX177" fmla="*/ 533074 w 593263"/>
                <a:gd name="connsiteY177" fmla="*/ 565 h 608344"/>
                <a:gd name="connsiteX178" fmla="*/ 485907 w 593263"/>
                <a:gd name="connsiteY178" fmla="*/ 565 h 608344"/>
                <a:gd name="connsiteX179" fmla="*/ 442044 w 593263"/>
                <a:gd name="connsiteY179" fmla="*/ 565 h 608344"/>
                <a:gd name="connsiteX180" fmla="*/ 372830 w 593263"/>
                <a:gd name="connsiteY180" fmla="*/ 565 h 608344"/>
                <a:gd name="connsiteX181" fmla="*/ 335036 w 593263"/>
                <a:gd name="connsiteY181" fmla="*/ 565 h 608344"/>
                <a:gd name="connsiteX182" fmla="*/ 258294 w 593263"/>
                <a:gd name="connsiteY182" fmla="*/ 565 h 608344"/>
                <a:gd name="connsiteX183" fmla="*/ 220576 w 593263"/>
                <a:gd name="connsiteY183" fmla="*/ 565 h 608344"/>
                <a:gd name="connsiteX184" fmla="*/ 151362 w 593263"/>
                <a:gd name="connsiteY184" fmla="*/ 565 h 608344"/>
                <a:gd name="connsiteX185" fmla="*/ 107499 w 593263"/>
                <a:gd name="connsiteY185" fmla="*/ 565 h 608344"/>
                <a:gd name="connsiteX186" fmla="*/ 60304 w 593263"/>
                <a:gd name="connsiteY186" fmla="*/ 0 h 608344"/>
                <a:gd name="connsiteX187" fmla="*/ 533037 w 593263"/>
                <a:gd name="connsiteY187" fmla="*/ 0 h 608344"/>
                <a:gd name="connsiteX188" fmla="*/ 576746 w 593263"/>
                <a:gd name="connsiteY188" fmla="*/ 18790 h 608344"/>
                <a:gd name="connsiteX189" fmla="*/ 593185 w 593263"/>
                <a:gd name="connsiteY189" fmla="*/ 63273 h 608344"/>
                <a:gd name="connsiteX190" fmla="*/ 560384 w 593263"/>
                <a:gd name="connsiteY190" fmla="*/ 186139 h 608344"/>
                <a:gd name="connsiteX191" fmla="*/ 497624 w 593263"/>
                <a:gd name="connsiteY191" fmla="*/ 263064 h 608344"/>
                <a:gd name="connsiteX192" fmla="*/ 484566 w 593263"/>
                <a:gd name="connsiteY192" fmla="*/ 273341 h 608344"/>
                <a:gd name="connsiteX193" fmla="*/ 471891 w 593263"/>
                <a:gd name="connsiteY193" fmla="*/ 319204 h 608344"/>
                <a:gd name="connsiteX194" fmla="*/ 432560 w 593263"/>
                <a:gd name="connsiteY194" fmla="*/ 377492 h 608344"/>
                <a:gd name="connsiteX195" fmla="*/ 374102 w 593263"/>
                <a:gd name="connsiteY195" fmla="*/ 416837 h 608344"/>
                <a:gd name="connsiteX196" fmla="*/ 319101 w 593263"/>
                <a:gd name="connsiteY196" fmla="*/ 430565 h 608344"/>
                <a:gd name="connsiteX197" fmla="*/ 319101 w 593263"/>
                <a:gd name="connsiteY197" fmla="*/ 472517 h 608344"/>
                <a:gd name="connsiteX198" fmla="*/ 371337 w 593263"/>
                <a:gd name="connsiteY198" fmla="*/ 493225 h 608344"/>
                <a:gd name="connsiteX199" fmla="*/ 410437 w 593263"/>
                <a:gd name="connsiteY199" fmla="*/ 564014 h 608344"/>
                <a:gd name="connsiteX200" fmla="*/ 410437 w 593263"/>
                <a:gd name="connsiteY200" fmla="*/ 608344 h 608344"/>
                <a:gd name="connsiteX201" fmla="*/ 182904 w 593263"/>
                <a:gd name="connsiteY201" fmla="*/ 608344 h 608344"/>
                <a:gd name="connsiteX202" fmla="*/ 182904 w 593263"/>
                <a:gd name="connsiteY202" fmla="*/ 564014 h 608344"/>
                <a:gd name="connsiteX203" fmla="*/ 222004 w 593263"/>
                <a:gd name="connsiteY203" fmla="*/ 493225 h 608344"/>
                <a:gd name="connsiteX204" fmla="*/ 274240 w 593263"/>
                <a:gd name="connsiteY204" fmla="*/ 472517 h 608344"/>
                <a:gd name="connsiteX205" fmla="*/ 274240 w 593263"/>
                <a:gd name="connsiteY205" fmla="*/ 430565 h 608344"/>
                <a:gd name="connsiteX206" fmla="*/ 219239 w 593263"/>
                <a:gd name="connsiteY206" fmla="*/ 416837 h 608344"/>
                <a:gd name="connsiteX207" fmla="*/ 160781 w 593263"/>
                <a:gd name="connsiteY207" fmla="*/ 377492 h 608344"/>
                <a:gd name="connsiteX208" fmla="*/ 121450 w 593263"/>
                <a:gd name="connsiteY208" fmla="*/ 319204 h 608344"/>
                <a:gd name="connsiteX209" fmla="*/ 108699 w 593263"/>
                <a:gd name="connsiteY209" fmla="*/ 273341 h 608344"/>
                <a:gd name="connsiteX210" fmla="*/ 95717 w 593263"/>
                <a:gd name="connsiteY210" fmla="*/ 263064 h 608344"/>
                <a:gd name="connsiteX211" fmla="*/ 32880 w 593263"/>
                <a:gd name="connsiteY211" fmla="*/ 186139 h 608344"/>
                <a:gd name="connsiteX212" fmla="*/ 79 w 593263"/>
                <a:gd name="connsiteY212" fmla="*/ 63273 h 608344"/>
                <a:gd name="connsiteX213" fmla="*/ 16595 w 593263"/>
                <a:gd name="connsiteY213" fmla="*/ 18790 h 608344"/>
                <a:gd name="connsiteX214" fmla="*/ 60304 w 593263"/>
                <a:gd name="connsiteY214" fmla="*/ 0 h 6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593263" h="608344">
                  <a:moveTo>
                    <a:pt x="289142" y="515850"/>
                  </a:moveTo>
                  <a:cubicBezTo>
                    <a:pt x="254421" y="518458"/>
                    <a:pt x="228150" y="538935"/>
                    <a:pt x="227765" y="563478"/>
                  </a:cubicBezTo>
                  <a:lnTo>
                    <a:pt x="365576" y="563478"/>
                  </a:lnTo>
                  <a:cubicBezTo>
                    <a:pt x="365192" y="538935"/>
                    <a:pt x="338920" y="518458"/>
                    <a:pt x="304122" y="515850"/>
                  </a:cubicBezTo>
                  <a:close/>
                  <a:moveTo>
                    <a:pt x="289175" y="515431"/>
                  </a:moveTo>
                  <a:lnTo>
                    <a:pt x="304155" y="515431"/>
                  </a:lnTo>
                  <a:cubicBezTo>
                    <a:pt x="338953" y="518039"/>
                    <a:pt x="366070" y="538824"/>
                    <a:pt x="366070" y="564057"/>
                  </a:cubicBezTo>
                  <a:lnTo>
                    <a:pt x="227259" y="564057"/>
                  </a:lnTo>
                  <a:cubicBezTo>
                    <a:pt x="227259" y="538824"/>
                    <a:pt x="254376" y="518039"/>
                    <a:pt x="289175" y="515431"/>
                  </a:cubicBezTo>
                  <a:close/>
                  <a:moveTo>
                    <a:pt x="289142" y="514853"/>
                  </a:moveTo>
                  <a:cubicBezTo>
                    <a:pt x="253576" y="517537"/>
                    <a:pt x="226767" y="538705"/>
                    <a:pt x="226767" y="564014"/>
                  </a:cubicBezTo>
                  <a:lnTo>
                    <a:pt x="226767" y="564475"/>
                  </a:lnTo>
                  <a:lnTo>
                    <a:pt x="366574" y="564475"/>
                  </a:lnTo>
                  <a:lnTo>
                    <a:pt x="366574" y="564014"/>
                  </a:lnTo>
                  <a:cubicBezTo>
                    <a:pt x="366574" y="538705"/>
                    <a:pt x="339765" y="517537"/>
                    <a:pt x="304122" y="514853"/>
                  </a:cubicBezTo>
                  <a:close/>
                  <a:moveTo>
                    <a:pt x="530681" y="143537"/>
                  </a:moveTo>
                  <a:lnTo>
                    <a:pt x="530416" y="144771"/>
                  </a:lnTo>
                  <a:lnTo>
                    <a:pt x="530089" y="145272"/>
                  </a:lnTo>
                  <a:close/>
                  <a:moveTo>
                    <a:pt x="62599" y="143295"/>
                  </a:moveTo>
                  <a:lnTo>
                    <a:pt x="63310" y="145377"/>
                  </a:lnTo>
                  <a:lnTo>
                    <a:pt x="62916" y="144771"/>
                  </a:lnTo>
                  <a:close/>
                  <a:moveTo>
                    <a:pt x="151870" y="44867"/>
                  </a:moveTo>
                  <a:lnTo>
                    <a:pt x="151870" y="247725"/>
                  </a:lnTo>
                  <a:lnTo>
                    <a:pt x="151870" y="248568"/>
                  </a:lnTo>
                  <a:cubicBezTo>
                    <a:pt x="151947" y="267742"/>
                    <a:pt x="155941" y="286302"/>
                    <a:pt x="163623" y="303712"/>
                  </a:cubicBezTo>
                  <a:cubicBezTo>
                    <a:pt x="185900" y="353947"/>
                    <a:pt x="235754" y="386466"/>
                    <a:pt x="290756" y="386466"/>
                  </a:cubicBezTo>
                  <a:lnTo>
                    <a:pt x="302509" y="386466"/>
                  </a:lnTo>
                  <a:cubicBezTo>
                    <a:pt x="357510" y="386466"/>
                    <a:pt x="407441" y="353947"/>
                    <a:pt x="429718" y="303712"/>
                  </a:cubicBezTo>
                  <a:cubicBezTo>
                    <a:pt x="437400" y="286302"/>
                    <a:pt x="441317" y="267742"/>
                    <a:pt x="441471" y="248568"/>
                  </a:cubicBezTo>
                  <a:lnTo>
                    <a:pt x="441471" y="247725"/>
                  </a:lnTo>
                  <a:lnTo>
                    <a:pt x="441471" y="44867"/>
                  </a:lnTo>
                  <a:close/>
                  <a:moveTo>
                    <a:pt x="485907" y="44359"/>
                  </a:moveTo>
                  <a:lnTo>
                    <a:pt x="533074" y="44359"/>
                  </a:lnTo>
                  <a:cubicBezTo>
                    <a:pt x="542139" y="44359"/>
                    <a:pt x="549360" y="51952"/>
                    <a:pt x="548899" y="60926"/>
                  </a:cubicBezTo>
                  <a:lnTo>
                    <a:pt x="547924" y="67809"/>
                  </a:lnTo>
                  <a:lnTo>
                    <a:pt x="533150" y="136289"/>
                  </a:lnTo>
                  <a:lnTo>
                    <a:pt x="530681" y="143537"/>
                  </a:lnTo>
                  <a:lnTo>
                    <a:pt x="548401" y="60896"/>
                  </a:lnTo>
                  <a:cubicBezTo>
                    <a:pt x="548554" y="56678"/>
                    <a:pt x="547095" y="52689"/>
                    <a:pt x="544176" y="49622"/>
                  </a:cubicBezTo>
                  <a:cubicBezTo>
                    <a:pt x="541257" y="46554"/>
                    <a:pt x="537262" y="44867"/>
                    <a:pt x="533037" y="44867"/>
                  </a:cubicBezTo>
                  <a:lnTo>
                    <a:pt x="486332" y="44867"/>
                  </a:lnTo>
                  <a:lnTo>
                    <a:pt x="486332" y="212368"/>
                  </a:lnTo>
                  <a:lnTo>
                    <a:pt x="530089" y="145272"/>
                  </a:lnTo>
                  <a:lnTo>
                    <a:pt x="528649" y="149497"/>
                  </a:lnTo>
                  <a:lnTo>
                    <a:pt x="502008" y="190019"/>
                  </a:lnTo>
                  <a:lnTo>
                    <a:pt x="485907" y="213629"/>
                  </a:lnTo>
                  <a:close/>
                  <a:moveTo>
                    <a:pt x="151362" y="44359"/>
                  </a:moveTo>
                  <a:lnTo>
                    <a:pt x="220576" y="44359"/>
                  </a:lnTo>
                  <a:lnTo>
                    <a:pt x="264900" y="44359"/>
                  </a:lnTo>
                  <a:lnTo>
                    <a:pt x="328429" y="44359"/>
                  </a:lnTo>
                  <a:lnTo>
                    <a:pt x="372830" y="44359"/>
                  </a:lnTo>
                  <a:lnTo>
                    <a:pt x="442044" y="44359"/>
                  </a:lnTo>
                  <a:lnTo>
                    <a:pt x="442044" y="247759"/>
                  </a:lnTo>
                  <a:cubicBezTo>
                    <a:pt x="442044" y="248066"/>
                    <a:pt x="441967" y="248373"/>
                    <a:pt x="441967" y="248603"/>
                  </a:cubicBezTo>
                  <a:cubicBezTo>
                    <a:pt x="441890" y="268314"/>
                    <a:pt x="437665" y="287028"/>
                    <a:pt x="430214" y="303978"/>
                  </a:cubicBezTo>
                  <a:cubicBezTo>
                    <a:pt x="408551" y="352834"/>
                    <a:pt x="359541" y="386964"/>
                    <a:pt x="302541" y="386964"/>
                  </a:cubicBezTo>
                  <a:lnTo>
                    <a:pt x="290788" y="386964"/>
                  </a:lnTo>
                  <a:cubicBezTo>
                    <a:pt x="233789" y="386964"/>
                    <a:pt x="184855" y="352834"/>
                    <a:pt x="163192" y="303978"/>
                  </a:cubicBezTo>
                  <a:cubicBezTo>
                    <a:pt x="155741" y="287028"/>
                    <a:pt x="151516" y="268314"/>
                    <a:pt x="151362" y="248603"/>
                  </a:cubicBezTo>
                  <a:cubicBezTo>
                    <a:pt x="151362" y="248373"/>
                    <a:pt x="151362" y="248066"/>
                    <a:pt x="151362" y="247759"/>
                  </a:cubicBezTo>
                  <a:close/>
                  <a:moveTo>
                    <a:pt x="60332" y="44359"/>
                  </a:moveTo>
                  <a:lnTo>
                    <a:pt x="107499" y="44359"/>
                  </a:lnTo>
                  <a:lnTo>
                    <a:pt x="107499" y="213629"/>
                  </a:lnTo>
                  <a:lnTo>
                    <a:pt x="89716" y="187576"/>
                  </a:lnTo>
                  <a:lnTo>
                    <a:pt x="64773" y="149662"/>
                  </a:lnTo>
                  <a:lnTo>
                    <a:pt x="63310" y="145377"/>
                  </a:lnTo>
                  <a:lnTo>
                    <a:pt x="106932" y="212368"/>
                  </a:lnTo>
                  <a:lnTo>
                    <a:pt x="106932" y="44867"/>
                  </a:lnTo>
                  <a:lnTo>
                    <a:pt x="60304" y="44867"/>
                  </a:lnTo>
                  <a:cubicBezTo>
                    <a:pt x="56002" y="44867"/>
                    <a:pt x="52084" y="46554"/>
                    <a:pt x="49089" y="49622"/>
                  </a:cubicBezTo>
                  <a:cubicBezTo>
                    <a:pt x="46246" y="52689"/>
                    <a:pt x="44710" y="56678"/>
                    <a:pt x="44940" y="60896"/>
                  </a:cubicBezTo>
                  <a:lnTo>
                    <a:pt x="62599" y="143295"/>
                  </a:lnTo>
                  <a:lnTo>
                    <a:pt x="60093" y="135955"/>
                  </a:lnTo>
                  <a:lnTo>
                    <a:pt x="45391" y="67700"/>
                  </a:lnTo>
                  <a:lnTo>
                    <a:pt x="44431" y="60926"/>
                  </a:lnTo>
                  <a:cubicBezTo>
                    <a:pt x="43970" y="51952"/>
                    <a:pt x="51268" y="44359"/>
                    <a:pt x="60332" y="44359"/>
                  </a:cubicBezTo>
                  <a:close/>
                  <a:moveTo>
                    <a:pt x="485334" y="43793"/>
                  </a:moveTo>
                  <a:lnTo>
                    <a:pt x="485334" y="214899"/>
                  </a:lnTo>
                  <a:lnTo>
                    <a:pt x="486256" y="213979"/>
                  </a:lnTo>
                  <a:lnTo>
                    <a:pt x="502008" y="190019"/>
                  </a:lnTo>
                  <a:lnTo>
                    <a:pt x="527658" y="152406"/>
                  </a:lnTo>
                  <a:lnTo>
                    <a:pt x="528649" y="149497"/>
                  </a:lnTo>
                  <a:lnTo>
                    <a:pt x="531107" y="145759"/>
                  </a:lnTo>
                  <a:lnTo>
                    <a:pt x="533150" y="136289"/>
                  </a:lnTo>
                  <a:lnTo>
                    <a:pt x="541843" y="110778"/>
                  </a:lnTo>
                  <a:lnTo>
                    <a:pt x="547924" y="67809"/>
                  </a:lnTo>
                  <a:lnTo>
                    <a:pt x="549399" y="60973"/>
                  </a:lnTo>
                  <a:cubicBezTo>
                    <a:pt x="549630" y="56448"/>
                    <a:pt x="548017" y="52229"/>
                    <a:pt x="544944" y="48931"/>
                  </a:cubicBezTo>
                  <a:cubicBezTo>
                    <a:pt x="541794" y="45634"/>
                    <a:pt x="537569" y="43793"/>
                    <a:pt x="533037" y="43793"/>
                  </a:cubicBezTo>
                  <a:close/>
                  <a:moveTo>
                    <a:pt x="150795" y="43793"/>
                  </a:moveTo>
                  <a:lnTo>
                    <a:pt x="150795" y="247725"/>
                  </a:lnTo>
                  <a:lnTo>
                    <a:pt x="150871" y="248568"/>
                  </a:lnTo>
                  <a:cubicBezTo>
                    <a:pt x="150948" y="267895"/>
                    <a:pt x="154943" y="286609"/>
                    <a:pt x="162701" y="304095"/>
                  </a:cubicBezTo>
                  <a:cubicBezTo>
                    <a:pt x="185055" y="354714"/>
                    <a:pt x="235370" y="387463"/>
                    <a:pt x="290756" y="387463"/>
                  </a:cubicBezTo>
                  <a:lnTo>
                    <a:pt x="302509" y="387463"/>
                  </a:lnTo>
                  <a:cubicBezTo>
                    <a:pt x="357971" y="387463"/>
                    <a:pt x="408209" y="354714"/>
                    <a:pt x="430640" y="304095"/>
                  </a:cubicBezTo>
                  <a:cubicBezTo>
                    <a:pt x="438398" y="286609"/>
                    <a:pt x="442393" y="267895"/>
                    <a:pt x="442470" y="248568"/>
                  </a:cubicBezTo>
                  <a:lnTo>
                    <a:pt x="442470" y="43793"/>
                  </a:lnTo>
                  <a:close/>
                  <a:moveTo>
                    <a:pt x="60304" y="43793"/>
                  </a:moveTo>
                  <a:cubicBezTo>
                    <a:pt x="55772" y="43793"/>
                    <a:pt x="51547" y="45634"/>
                    <a:pt x="48397" y="48931"/>
                  </a:cubicBezTo>
                  <a:cubicBezTo>
                    <a:pt x="45248" y="52229"/>
                    <a:pt x="43711" y="56448"/>
                    <a:pt x="43942" y="60973"/>
                  </a:cubicBezTo>
                  <a:lnTo>
                    <a:pt x="45391" y="67700"/>
                  </a:lnTo>
                  <a:lnTo>
                    <a:pt x="51498" y="110778"/>
                  </a:lnTo>
                  <a:lnTo>
                    <a:pt x="60093" y="135955"/>
                  </a:lnTo>
                  <a:lnTo>
                    <a:pt x="62205" y="145759"/>
                  </a:lnTo>
                  <a:lnTo>
                    <a:pt x="64773" y="149662"/>
                  </a:lnTo>
                  <a:lnTo>
                    <a:pt x="65710" y="152406"/>
                  </a:lnTo>
                  <a:lnTo>
                    <a:pt x="89716" y="187576"/>
                  </a:lnTo>
                  <a:lnTo>
                    <a:pt x="107086" y="213979"/>
                  </a:lnTo>
                  <a:lnTo>
                    <a:pt x="108007" y="214899"/>
                  </a:lnTo>
                  <a:lnTo>
                    <a:pt x="108007" y="43793"/>
                  </a:lnTo>
                  <a:close/>
                  <a:moveTo>
                    <a:pt x="60304" y="997"/>
                  </a:moveTo>
                  <a:lnTo>
                    <a:pt x="533037" y="997"/>
                  </a:lnTo>
                  <a:cubicBezTo>
                    <a:pt x="549169" y="997"/>
                    <a:pt x="564840" y="7746"/>
                    <a:pt x="575978" y="19481"/>
                  </a:cubicBezTo>
                  <a:cubicBezTo>
                    <a:pt x="587117" y="31138"/>
                    <a:pt x="593032" y="47091"/>
                    <a:pt x="592187" y="63197"/>
                  </a:cubicBezTo>
                  <a:cubicBezTo>
                    <a:pt x="589805" y="108370"/>
                    <a:pt x="578820" y="149555"/>
                    <a:pt x="559539" y="185678"/>
                  </a:cubicBezTo>
                  <a:cubicBezTo>
                    <a:pt x="543868" y="214976"/>
                    <a:pt x="522821" y="240745"/>
                    <a:pt x="496933" y="262297"/>
                  </a:cubicBezTo>
                  <a:cubicBezTo>
                    <a:pt x="492708" y="265825"/>
                    <a:pt x="488330" y="269353"/>
                    <a:pt x="483797" y="272650"/>
                  </a:cubicBezTo>
                  <a:lnTo>
                    <a:pt x="483644" y="272727"/>
                  </a:lnTo>
                  <a:lnTo>
                    <a:pt x="483567" y="272957"/>
                  </a:lnTo>
                  <a:cubicBezTo>
                    <a:pt x="481416" y="288680"/>
                    <a:pt x="477191" y="304172"/>
                    <a:pt x="470969" y="318821"/>
                  </a:cubicBezTo>
                  <a:cubicBezTo>
                    <a:pt x="461751" y="340525"/>
                    <a:pt x="448538" y="360083"/>
                    <a:pt x="431792" y="376802"/>
                  </a:cubicBezTo>
                  <a:cubicBezTo>
                    <a:pt x="415046" y="393522"/>
                    <a:pt x="395458" y="406713"/>
                    <a:pt x="373718" y="415917"/>
                  </a:cubicBezTo>
                  <a:cubicBezTo>
                    <a:pt x="356127" y="423279"/>
                    <a:pt x="337614" y="427881"/>
                    <a:pt x="318563" y="429568"/>
                  </a:cubicBezTo>
                  <a:lnTo>
                    <a:pt x="318103" y="429568"/>
                  </a:lnTo>
                  <a:lnTo>
                    <a:pt x="318103" y="473438"/>
                  </a:lnTo>
                  <a:lnTo>
                    <a:pt x="318487" y="473438"/>
                  </a:lnTo>
                  <a:cubicBezTo>
                    <a:pt x="337921" y="476506"/>
                    <a:pt x="355973" y="483638"/>
                    <a:pt x="370722" y="494069"/>
                  </a:cubicBezTo>
                  <a:cubicBezTo>
                    <a:pt x="395304" y="511325"/>
                    <a:pt x="409438" y="536864"/>
                    <a:pt x="409438" y="564014"/>
                  </a:cubicBezTo>
                  <a:lnTo>
                    <a:pt x="409438" y="607270"/>
                  </a:lnTo>
                  <a:lnTo>
                    <a:pt x="183903" y="607270"/>
                  </a:lnTo>
                  <a:lnTo>
                    <a:pt x="183903" y="564014"/>
                  </a:lnTo>
                  <a:cubicBezTo>
                    <a:pt x="183903" y="536864"/>
                    <a:pt x="197960" y="511325"/>
                    <a:pt x="222542" y="494069"/>
                  </a:cubicBezTo>
                  <a:cubicBezTo>
                    <a:pt x="237291" y="483638"/>
                    <a:pt x="255343" y="476506"/>
                    <a:pt x="274778" y="473438"/>
                  </a:cubicBezTo>
                  <a:lnTo>
                    <a:pt x="275239" y="473438"/>
                  </a:lnTo>
                  <a:lnTo>
                    <a:pt x="275239" y="429568"/>
                  </a:lnTo>
                  <a:lnTo>
                    <a:pt x="274778" y="429568"/>
                  </a:lnTo>
                  <a:cubicBezTo>
                    <a:pt x="255727" y="427881"/>
                    <a:pt x="237214" y="423279"/>
                    <a:pt x="219623" y="415917"/>
                  </a:cubicBezTo>
                  <a:cubicBezTo>
                    <a:pt x="197807" y="406713"/>
                    <a:pt x="178295" y="393522"/>
                    <a:pt x="161549" y="376802"/>
                  </a:cubicBezTo>
                  <a:cubicBezTo>
                    <a:pt x="144726" y="360083"/>
                    <a:pt x="131590" y="340525"/>
                    <a:pt x="122372" y="318821"/>
                  </a:cubicBezTo>
                  <a:cubicBezTo>
                    <a:pt x="116150" y="304095"/>
                    <a:pt x="111925" y="288680"/>
                    <a:pt x="109697" y="272957"/>
                  </a:cubicBezTo>
                  <a:lnTo>
                    <a:pt x="109697" y="272727"/>
                  </a:lnTo>
                  <a:lnTo>
                    <a:pt x="109544" y="272650"/>
                  </a:lnTo>
                  <a:cubicBezTo>
                    <a:pt x="105011" y="269353"/>
                    <a:pt x="100556" y="265825"/>
                    <a:pt x="96331" y="262297"/>
                  </a:cubicBezTo>
                  <a:cubicBezTo>
                    <a:pt x="70521" y="240745"/>
                    <a:pt x="49473" y="214976"/>
                    <a:pt x="33802" y="185678"/>
                  </a:cubicBezTo>
                  <a:cubicBezTo>
                    <a:pt x="14444" y="149555"/>
                    <a:pt x="3459" y="108370"/>
                    <a:pt x="1155" y="63197"/>
                  </a:cubicBezTo>
                  <a:cubicBezTo>
                    <a:pt x="310" y="47091"/>
                    <a:pt x="6148" y="31138"/>
                    <a:pt x="17286" y="19481"/>
                  </a:cubicBezTo>
                  <a:cubicBezTo>
                    <a:pt x="28425" y="7746"/>
                    <a:pt x="44095" y="997"/>
                    <a:pt x="60304" y="997"/>
                  </a:cubicBezTo>
                  <a:close/>
                  <a:moveTo>
                    <a:pt x="60332" y="565"/>
                  </a:moveTo>
                  <a:cubicBezTo>
                    <a:pt x="43970" y="565"/>
                    <a:pt x="28222" y="7314"/>
                    <a:pt x="16930" y="19126"/>
                  </a:cubicBezTo>
                  <a:cubicBezTo>
                    <a:pt x="5714" y="30937"/>
                    <a:pt x="-201" y="47043"/>
                    <a:pt x="644" y="63226"/>
                  </a:cubicBezTo>
                  <a:cubicBezTo>
                    <a:pt x="3026" y="108478"/>
                    <a:pt x="14011" y="149741"/>
                    <a:pt x="33369" y="185941"/>
                  </a:cubicBezTo>
                  <a:cubicBezTo>
                    <a:pt x="49117" y="215316"/>
                    <a:pt x="70165" y="241163"/>
                    <a:pt x="96053" y="262715"/>
                  </a:cubicBezTo>
                  <a:cubicBezTo>
                    <a:pt x="100508" y="266397"/>
                    <a:pt x="104887" y="269848"/>
                    <a:pt x="109266" y="273069"/>
                  </a:cubicBezTo>
                  <a:cubicBezTo>
                    <a:pt x="111417" y="288869"/>
                    <a:pt x="115642" y="304208"/>
                    <a:pt x="121941" y="319011"/>
                  </a:cubicBezTo>
                  <a:cubicBezTo>
                    <a:pt x="131159" y="340792"/>
                    <a:pt x="144372" y="360427"/>
                    <a:pt x="161195" y="377224"/>
                  </a:cubicBezTo>
                  <a:cubicBezTo>
                    <a:pt x="178018" y="394020"/>
                    <a:pt x="197607" y="407212"/>
                    <a:pt x="219424" y="416416"/>
                  </a:cubicBezTo>
                  <a:cubicBezTo>
                    <a:pt x="237169" y="423855"/>
                    <a:pt x="255682" y="428457"/>
                    <a:pt x="274733" y="430068"/>
                  </a:cubicBezTo>
                  <a:lnTo>
                    <a:pt x="274733" y="473018"/>
                  </a:lnTo>
                  <a:cubicBezTo>
                    <a:pt x="255375" y="476086"/>
                    <a:pt x="237246" y="483142"/>
                    <a:pt x="222343" y="493649"/>
                  </a:cubicBezTo>
                  <a:cubicBezTo>
                    <a:pt x="197607" y="511060"/>
                    <a:pt x="183396" y="536753"/>
                    <a:pt x="183396" y="564057"/>
                  </a:cubicBezTo>
                  <a:lnTo>
                    <a:pt x="183396" y="607851"/>
                  </a:lnTo>
                  <a:lnTo>
                    <a:pt x="227259" y="607851"/>
                  </a:lnTo>
                  <a:lnTo>
                    <a:pt x="366070" y="607851"/>
                  </a:lnTo>
                  <a:lnTo>
                    <a:pt x="409934" y="607851"/>
                  </a:lnTo>
                  <a:lnTo>
                    <a:pt x="409934" y="564057"/>
                  </a:lnTo>
                  <a:cubicBezTo>
                    <a:pt x="409934" y="536753"/>
                    <a:pt x="395799" y="511060"/>
                    <a:pt x="371064" y="493649"/>
                  </a:cubicBezTo>
                  <a:cubicBezTo>
                    <a:pt x="356161" y="483142"/>
                    <a:pt x="338032" y="476086"/>
                    <a:pt x="318596" y="473018"/>
                  </a:cubicBezTo>
                  <a:lnTo>
                    <a:pt x="318596" y="430068"/>
                  </a:lnTo>
                  <a:cubicBezTo>
                    <a:pt x="337724" y="428457"/>
                    <a:pt x="356238" y="423855"/>
                    <a:pt x="373906" y="416416"/>
                  </a:cubicBezTo>
                  <a:cubicBezTo>
                    <a:pt x="395799" y="407212"/>
                    <a:pt x="415388" y="394020"/>
                    <a:pt x="432211" y="377224"/>
                  </a:cubicBezTo>
                  <a:cubicBezTo>
                    <a:pt x="449034" y="360427"/>
                    <a:pt x="462247" y="340792"/>
                    <a:pt x="471466" y="319011"/>
                  </a:cubicBezTo>
                  <a:cubicBezTo>
                    <a:pt x="477765" y="304208"/>
                    <a:pt x="481990" y="288869"/>
                    <a:pt x="484141" y="273069"/>
                  </a:cubicBezTo>
                  <a:cubicBezTo>
                    <a:pt x="488519" y="269848"/>
                    <a:pt x="492898" y="266397"/>
                    <a:pt x="497353" y="262715"/>
                  </a:cubicBezTo>
                  <a:cubicBezTo>
                    <a:pt x="523241" y="241163"/>
                    <a:pt x="544290" y="215316"/>
                    <a:pt x="560037" y="185941"/>
                  </a:cubicBezTo>
                  <a:cubicBezTo>
                    <a:pt x="579396" y="149741"/>
                    <a:pt x="590381" y="108478"/>
                    <a:pt x="592762" y="63226"/>
                  </a:cubicBezTo>
                  <a:cubicBezTo>
                    <a:pt x="593607" y="47043"/>
                    <a:pt x="587615" y="30937"/>
                    <a:pt x="576400" y="19126"/>
                  </a:cubicBezTo>
                  <a:cubicBezTo>
                    <a:pt x="565184" y="7314"/>
                    <a:pt x="549360" y="565"/>
                    <a:pt x="533074" y="565"/>
                  </a:cubicBezTo>
                  <a:lnTo>
                    <a:pt x="485907" y="565"/>
                  </a:lnTo>
                  <a:lnTo>
                    <a:pt x="442044" y="565"/>
                  </a:lnTo>
                  <a:lnTo>
                    <a:pt x="372830" y="565"/>
                  </a:lnTo>
                  <a:lnTo>
                    <a:pt x="335036" y="565"/>
                  </a:lnTo>
                  <a:lnTo>
                    <a:pt x="258294" y="565"/>
                  </a:lnTo>
                  <a:lnTo>
                    <a:pt x="220576" y="565"/>
                  </a:lnTo>
                  <a:lnTo>
                    <a:pt x="151362" y="565"/>
                  </a:lnTo>
                  <a:lnTo>
                    <a:pt x="107499" y="565"/>
                  </a:lnTo>
                  <a:close/>
                  <a:moveTo>
                    <a:pt x="60304" y="0"/>
                  </a:moveTo>
                  <a:lnTo>
                    <a:pt x="533037" y="0"/>
                  </a:lnTo>
                  <a:cubicBezTo>
                    <a:pt x="549476" y="0"/>
                    <a:pt x="565454" y="6826"/>
                    <a:pt x="576746" y="18790"/>
                  </a:cubicBezTo>
                  <a:cubicBezTo>
                    <a:pt x="588038" y="30678"/>
                    <a:pt x="594030" y="46861"/>
                    <a:pt x="593185" y="63273"/>
                  </a:cubicBezTo>
                  <a:cubicBezTo>
                    <a:pt x="590881" y="108523"/>
                    <a:pt x="579819" y="149939"/>
                    <a:pt x="560384" y="186139"/>
                  </a:cubicBezTo>
                  <a:cubicBezTo>
                    <a:pt x="544637" y="215589"/>
                    <a:pt x="523512" y="241436"/>
                    <a:pt x="497624" y="263064"/>
                  </a:cubicBezTo>
                  <a:cubicBezTo>
                    <a:pt x="493400" y="266592"/>
                    <a:pt x="489021" y="270043"/>
                    <a:pt x="484566" y="273341"/>
                  </a:cubicBezTo>
                  <a:cubicBezTo>
                    <a:pt x="482415" y="289063"/>
                    <a:pt x="478113" y="304556"/>
                    <a:pt x="471891" y="319204"/>
                  </a:cubicBezTo>
                  <a:cubicBezTo>
                    <a:pt x="462673" y="341062"/>
                    <a:pt x="449383" y="360696"/>
                    <a:pt x="432560" y="377492"/>
                  </a:cubicBezTo>
                  <a:cubicBezTo>
                    <a:pt x="415660" y="394365"/>
                    <a:pt x="395995" y="407557"/>
                    <a:pt x="374102" y="416837"/>
                  </a:cubicBezTo>
                  <a:cubicBezTo>
                    <a:pt x="356588" y="424200"/>
                    <a:pt x="338075" y="428801"/>
                    <a:pt x="319101" y="430565"/>
                  </a:cubicBezTo>
                  <a:lnTo>
                    <a:pt x="319101" y="472517"/>
                  </a:lnTo>
                  <a:cubicBezTo>
                    <a:pt x="338536" y="475662"/>
                    <a:pt x="356588" y="482795"/>
                    <a:pt x="371337" y="493225"/>
                  </a:cubicBezTo>
                  <a:cubicBezTo>
                    <a:pt x="396226" y="510711"/>
                    <a:pt x="410437" y="536558"/>
                    <a:pt x="410437" y="564014"/>
                  </a:cubicBezTo>
                  <a:lnTo>
                    <a:pt x="410437" y="608344"/>
                  </a:lnTo>
                  <a:lnTo>
                    <a:pt x="182904" y="608344"/>
                  </a:lnTo>
                  <a:lnTo>
                    <a:pt x="182904" y="564014"/>
                  </a:lnTo>
                  <a:cubicBezTo>
                    <a:pt x="182904" y="536558"/>
                    <a:pt x="197115" y="510711"/>
                    <a:pt x="222004" y="493225"/>
                  </a:cubicBezTo>
                  <a:cubicBezTo>
                    <a:pt x="236753" y="482795"/>
                    <a:pt x="254805" y="475662"/>
                    <a:pt x="274240" y="472517"/>
                  </a:cubicBezTo>
                  <a:lnTo>
                    <a:pt x="274240" y="430565"/>
                  </a:lnTo>
                  <a:cubicBezTo>
                    <a:pt x="255266" y="428801"/>
                    <a:pt x="236753" y="424200"/>
                    <a:pt x="219239" y="416837"/>
                  </a:cubicBezTo>
                  <a:cubicBezTo>
                    <a:pt x="197346" y="407557"/>
                    <a:pt x="177681" y="394365"/>
                    <a:pt x="160781" y="377492"/>
                  </a:cubicBezTo>
                  <a:cubicBezTo>
                    <a:pt x="143958" y="360696"/>
                    <a:pt x="130668" y="341062"/>
                    <a:pt x="121450" y="319204"/>
                  </a:cubicBezTo>
                  <a:cubicBezTo>
                    <a:pt x="115228" y="304479"/>
                    <a:pt x="110926" y="289063"/>
                    <a:pt x="108699" y="273341"/>
                  </a:cubicBezTo>
                  <a:cubicBezTo>
                    <a:pt x="104243" y="270043"/>
                    <a:pt x="99865" y="266592"/>
                    <a:pt x="95717" y="263064"/>
                  </a:cubicBezTo>
                  <a:cubicBezTo>
                    <a:pt x="69752" y="241436"/>
                    <a:pt x="48628" y="215589"/>
                    <a:pt x="32880" y="186139"/>
                  </a:cubicBezTo>
                  <a:cubicBezTo>
                    <a:pt x="13522" y="149939"/>
                    <a:pt x="2460" y="108523"/>
                    <a:pt x="79" y="63273"/>
                  </a:cubicBezTo>
                  <a:cubicBezTo>
                    <a:pt x="-766" y="46861"/>
                    <a:pt x="5226" y="30678"/>
                    <a:pt x="16595" y="18790"/>
                  </a:cubicBezTo>
                  <a:cubicBezTo>
                    <a:pt x="27887" y="6826"/>
                    <a:pt x="43865" y="0"/>
                    <a:pt x="60304" y="0"/>
                  </a:cubicBez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US" sz="1015" dirty="0">
                <a:solidFill>
                  <a:schemeClr val="tx1">
                    <a:lumMod val="75000"/>
                    <a:lumOff val="25000"/>
                  </a:schemeClr>
                </a:solidFill>
                <a:cs typeface="+mn-ea"/>
                <a:sym typeface="+mn-lt"/>
              </a:endParaRPr>
            </a:p>
          </p:txBody>
        </p:sp>
      </p:grpSp>
      <p:pic>
        <p:nvPicPr>
          <p:cNvPr id="101" name="图片 10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56396" y="3732160"/>
            <a:ext cx="508007" cy="508007"/>
          </a:xfrm>
          <a:prstGeom prst="rect">
            <a:avLst/>
          </a:prstGeom>
        </p:spPr>
      </p:pic>
      <p:sp>
        <p:nvSpPr>
          <p:cNvPr id="102" name="文本框 101"/>
          <p:cNvSpPr txBox="1"/>
          <p:nvPr/>
        </p:nvSpPr>
        <p:spPr>
          <a:xfrm>
            <a:off x="10490577" y="2131832"/>
            <a:ext cx="1155700" cy="369888"/>
          </a:xfrm>
          <a:prstGeom prst="rect">
            <a:avLst/>
          </a:prstGeom>
          <a:noFill/>
        </p:spPr>
        <p:txBody>
          <a:bodyPr>
            <a:spAutoFit/>
          </a:bodyPr>
          <a:lstStyle/>
          <a:p>
            <a:pPr>
              <a:defRPr/>
            </a:pPr>
            <a:r>
              <a:rPr lang="en-US" altLang="zh-CN" dirty="0">
                <a:solidFill>
                  <a:schemeClr val="tx1">
                    <a:lumMod val="75000"/>
                    <a:lumOff val="25000"/>
                  </a:schemeClr>
                </a:solidFill>
                <a:latin typeface="微软雅黑" panose="020B0503020204020204" charset="-122"/>
                <a:ea typeface="微软雅黑" panose="020B0503020204020204" charset="-122"/>
              </a:rPr>
              <a:t>2022</a:t>
            </a:r>
            <a:r>
              <a:rPr lang="zh-CN" altLang="en-US" dirty="0">
                <a:solidFill>
                  <a:schemeClr val="tx1">
                    <a:lumMod val="75000"/>
                    <a:lumOff val="25000"/>
                  </a:schemeClr>
                </a:solidFill>
                <a:latin typeface="微软雅黑" panose="020B0503020204020204" charset="-122"/>
                <a:ea typeface="微软雅黑" panose="020B0503020204020204" charset="-122"/>
              </a:rPr>
              <a:t>年</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pic>
        <p:nvPicPr>
          <p:cNvPr id="103"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98050" y="2021230"/>
            <a:ext cx="565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5203" y="2458558"/>
            <a:ext cx="565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4" descr="http://bpic.588ku.com/element_origin_min_pic/17/09/28/d29d23358fe0db830387e51faa0f5879.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455" b="95853" l="10000" r="90000">
                        <a14:backgroundMark x1="21077" y1="35945" x2="21077" y2="35945"/>
                        <a14:backgroundMark x1="5692" y1="41935" x2="5692" y2="41935"/>
                        <a14:backgroundMark x1="72308" y1="83410" x2="72308" y2="83410"/>
                        <a14:backgroundMark x1="95231" y1="88172" x2="95231" y2="88172"/>
                      </a14:backgroundRemoval>
                    </a14:imgEffect>
                  </a14:imgLayer>
                </a14:imgProps>
              </a:ext>
              <a:ext uri="{28A0092B-C50C-407E-A947-70E740481C1C}">
                <a14:useLocalDpi xmlns:a14="http://schemas.microsoft.com/office/drawing/2010/main" val="0"/>
              </a:ext>
            </a:extLst>
          </a:blip>
          <a:srcRect/>
          <a:stretch>
            <a:fillRect/>
          </a:stretch>
        </p:blipFill>
        <p:spPr bwMode="auto">
          <a:xfrm>
            <a:off x="9112788" y="2620638"/>
            <a:ext cx="623129" cy="62408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9814560" y="2496820"/>
            <a:ext cx="2289175" cy="1048385"/>
          </a:xfrm>
          <a:prstGeom prst="rect">
            <a:avLst/>
          </a:prstGeom>
        </p:spPr>
        <p:txBody>
          <a:bodyPr wrap="square">
            <a:noAutofit/>
          </a:bodyPr>
          <a:lstStyle/>
          <a:p>
            <a:pPr algn="r">
              <a:lnSpc>
                <a:spcPct val="150000"/>
              </a:lnSpc>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设立云南特色植物提取实验室；</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a:p>
            <a:pPr algn="r">
              <a:lnSpc>
                <a:spcPct val="150000"/>
              </a:lnSpc>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唯一连续5年入围天猫双11美妆护肤前十的中国品牌</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3" name="文本框 2"/>
          <p:cNvSpPr txBox="1"/>
          <p:nvPr>
            <p:custDataLst>
              <p:tags r:id="rId6"/>
            </p:custDataLst>
          </p:nvPr>
        </p:nvSpPr>
        <p:spPr>
          <a:xfrm>
            <a:off x="8266172" y="2876687"/>
            <a:ext cx="1155700" cy="368300"/>
          </a:xfrm>
          <a:prstGeom prst="rect">
            <a:avLst/>
          </a:prstGeom>
          <a:noFill/>
        </p:spPr>
        <p:txBody>
          <a:bodyPr>
            <a:spAutoFit/>
          </a:bodyPr>
          <a:lstStyle/>
          <a:p>
            <a:pPr>
              <a:defRPr/>
            </a:pPr>
            <a:r>
              <a:rPr lang="en-US" altLang="zh-CN" dirty="0">
                <a:solidFill>
                  <a:schemeClr val="tx1">
                    <a:lumMod val="75000"/>
                    <a:lumOff val="25000"/>
                  </a:schemeClr>
                </a:solidFill>
                <a:latin typeface="微软雅黑" panose="020B0503020204020204" charset="-122"/>
                <a:ea typeface="微软雅黑" panose="020B0503020204020204" charset="-122"/>
              </a:rPr>
              <a:t>2021</a:t>
            </a:r>
            <a:r>
              <a:rPr lang="zh-CN" altLang="en-US" dirty="0">
                <a:solidFill>
                  <a:schemeClr val="tx1">
                    <a:lumMod val="75000"/>
                    <a:lumOff val="25000"/>
                  </a:schemeClr>
                </a:solidFill>
                <a:latin typeface="微软雅黑" panose="020B0503020204020204" charset="-122"/>
                <a:ea typeface="微软雅黑" panose="020B0503020204020204" charset="-122"/>
              </a:rPr>
              <a:t>年</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5" name="矩形 4"/>
          <p:cNvSpPr/>
          <p:nvPr>
            <p:custDataLst>
              <p:tags r:id="rId7"/>
            </p:custDataLst>
          </p:nvPr>
        </p:nvSpPr>
        <p:spPr>
          <a:xfrm>
            <a:off x="7353300" y="3241675"/>
            <a:ext cx="1760220" cy="829945"/>
          </a:xfrm>
          <a:prstGeom prst="rect">
            <a:avLst/>
          </a:prstGeom>
        </p:spPr>
        <p:txBody>
          <a:bodyPr wrap="square">
            <a:spAutoFit/>
          </a:bodyPr>
          <a:lstStyle/>
          <a:p>
            <a:pPr algn="r">
              <a:lnSpc>
                <a:spcPct val="150000"/>
              </a:lnSpc>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登录深交所创业板</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a:p>
            <a:pPr algn="r">
              <a:lnSpc>
                <a:spcPct val="150000"/>
              </a:lnSpc>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股票代码：300957</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a:p>
            <a:pPr algn="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pic>
        <p:nvPicPr>
          <p:cNvPr id="15" name="图片 33"/>
          <p:cNvPicPr>
            <a:picLocks noChangeAspect="1"/>
          </p:cNvPicPr>
          <p:nvPr>
            <p:custDataLst>
              <p:tags r:id="rId8"/>
            </p:custDataLst>
          </p:nvPr>
        </p:nvPicPr>
        <p:blipFill>
          <a:blip r:embed="rId9"/>
          <a:stretch>
            <a:fillRect/>
          </a:stretch>
        </p:blipFill>
        <p:spPr>
          <a:xfrm>
            <a:off x="99695" y="2979420"/>
            <a:ext cx="1430655" cy="1190625"/>
          </a:xfrm>
          <a:prstGeom prst="rect">
            <a:avLst/>
          </a:prstGeom>
          <a:noFill/>
          <a:ln w="9525">
            <a:noFill/>
          </a:ln>
        </p:spPr>
      </p:pic>
      <p:pic>
        <p:nvPicPr>
          <p:cNvPr id="63" name="图片 37"/>
          <p:cNvPicPr>
            <a:picLocks noChangeAspect="1"/>
          </p:cNvPicPr>
          <p:nvPr>
            <p:custDataLst>
              <p:tags r:id="rId10"/>
            </p:custDataLst>
          </p:nvPr>
        </p:nvPicPr>
        <p:blipFill>
          <a:blip r:embed="rId11"/>
          <a:srcRect t="8421"/>
          <a:stretch>
            <a:fillRect/>
          </a:stretch>
        </p:blipFill>
        <p:spPr>
          <a:xfrm>
            <a:off x="2379980" y="1443355"/>
            <a:ext cx="1463040" cy="1115060"/>
          </a:xfrm>
          <a:prstGeom prst="rect">
            <a:avLst/>
          </a:prstGeom>
          <a:noFill/>
          <a:ln w="9525">
            <a:noFill/>
          </a:ln>
        </p:spPr>
      </p:pic>
      <p:pic>
        <p:nvPicPr>
          <p:cNvPr id="19" name="图片 48"/>
          <p:cNvPicPr>
            <a:picLocks noChangeAspect="1"/>
          </p:cNvPicPr>
          <p:nvPr>
            <p:custDataLst>
              <p:tags r:id="rId12"/>
            </p:custDataLst>
          </p:nvPr>
        </p:nvPicPr>
        <p:blipFill>
          <a:blip r:embed="rId13"/>
          <a:stretch>
            <a:fillRect/>
          </a:stretch>
        </p:blipFill>
        <p:spPr>
          <a:xfrm>
            <a:off x="7590155" y="1179830"/>
            <a:ext cx="1307465" cy="904240"/>
          </a:xfrm>
          <a:prstGeom prst="rect">
            <a:avLst/>
          </a:prstGeom>
          <a:noFill/>
          <a:ln w="9525">
            <a:noFill/>
          </a:ln>
        </p:spPr>
      </p:pic>
      <p:pic>
        <p:nvPicPr>
          <p:cNvPr id="8" name="图片 7"/>
          <p:cNvPicPr>
            <a:picLocks noChangeAspect="1"/>
          </p:cNvPicPr>
          <p:nvPr>
            <p:custDataLst>
              <p:tags r:id="rId14"/>
            </p:custDataLst>
          </p:nvPr>
        </p:nvPicPr>
        <p:blipFill>
          <a:blip r:embed="rId15"/>
          <a:stretch>
            <a:fillRect/>
          </a:stretch>
        </p:blipFill>
        <p:spPr>
          <a:xfrm>
            <a:off x="10490835" y="3468370"/>
            <a:ext cx="1497965" cy="1002030"/>
          </a:xfrm>
          <a:prstGeom prst="rect">
            <a:avLst/>
          </a:prstGeom>
        </p:spPr>
      </p:pic>
      <p:pic>
        <p:nvPicPr>
          <p:cNvPr id="9" name="图片 8"/>
          <p:cNvPicPr>
            <a:picLocks noChangeAspect="1"/>
          </p:cNvPicPr>
          <p:nvPr>
            <p:custDataLst>
              <p:tags r:id="rId16"/>
            </p:custDataLst>
          </p:nvPr>
        </p:nvPicPr>
        <p:blipFill>
          <a:blip r:embed="rId17"/>
          <a:stretch>
            <a:fillRect/>
          </a:stretch>
        </p:blipFill>
        <p:spPr>
          <a:xfrm>
            <a:off x="7590790" y="3888105"/>
            <a:ext cx="1431925" cy="972820"/>
          </a:xfrm>
          <a:prstGeom prst="rect">
            <a:avLst/>
          </a:prstGeom>
        </p:spPr>
      </p:pic>
      <p:sp>
        <p:nvSpPr>
          <p:cNvPr id="7" name="文本框 6"/>
          <p:cNvSpPr txBox="1">
            <a:spLocks noChangeArrowheads="1"/>
          </p:cNvSpPr>
          <p:nvPr>
            <p:custDataLst>
              <p:tags r:id="rId18"/>
            </p:custDataLst>
          </p:nvPr>
        </p:nvSpPr>
        <p:spPr bwMode="auto">
          <a:xfrm>
            <a:off x="4568310" y="566325"/>
            <a:ext cx="308133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600" b="1" dirty="0">
                <a:solidFill>
                  <a:srgbClr val="1C2954"/>
                </a:solidFill>
                <a:latin typeface="微软雅黑" panose="020B0503020204020204" charset="-122"/>
                <a:ea typeface="微软雅黑" panose="020B0503020204020204" charset="-122"/>
              </a:rPr>
              <a:t>发展历程</a:t>
            </a:r>
            <a:endParaRPr lang="zh-CN" altLang="en-US" sz="3600" b="1" dirty="0">
              <a:solidFill>
                <a:srgbClr val="1C2954"/>
              </a:solidFill>
              <a:latin typeface="微软雅黑" panose="020B0503020204020204" charset="-122"/>
              <a:ea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
          <p:cNvSpPr/>
          <p:nvPr/>
        </p:nvSpPr>
        <p:spPr>
          <a:xfrm>
            <a:off x="1010654" y="2382454"/>
            <a:ext cx="3284942" cy="573206"/>
          </a:xfrm>
          <a:prstGeom prst="rect">
            <a:avLst/>
          </a:prstGeom>
          <a:solidFill>
            <a:srgbClr val="0C62A6"/>
          </a:solidFill>
          <a:ln>
            <a:solidFill>
              <a:srgbClr val="0C6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charset="-122"/>
                <a:ea typeface="微软雅黑" panose="020B0503020204020204" charset="-122"/>
              </a:rPr>
              <a:t>功效性护肤品</a:t>
            </a:r>
            <a:endParaRPr lang="zh-CN" altLang="en-US" b="1" dirty="0">
              <a:latin typeface="微软雅黑" panose="020B0503020204020204" charset="-122"/>
              <a:ea typeface="微软雅黑" panose="020B0503020204020204" charset="-122"/>
            </a:endParaRPr>
          </a:p>
        </p:txBody>
      </p:sp>
      <p:sp>
        <p:nvSpPr>
          <p:cNvPr id="4" name="矩形 3"/>
          <p:cNvSpPr/>
          <p:nvPr/>
        </p:nvSpPr>
        <p:spPr>
          <a:xfrm>
            <a:off x="1010920" y="3072130"/>
            <a:ext cx="3284855" cy="2492375"/>
          </a:xfrm>
          <a:prstGeom prst="rect">
            <a:avLst/>
          </a:prstGeom>
          <a:noFill/>
          <a:ln>
            <a:solidFill>
              <a:srgbClr val="0C6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467726" y="2382454"/>
            <a:ext cx="3284942" cy="57320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charset="-122"/>
                <a:ea typeface="微软雅黑" panose="020B0503020204020204" charset="-122"/>
              </a:rPr>
              <a:t>医美赋能平台</a:t>
            </a:r>
            <a:endParaRPr lang="zh-CN" altLang="en-US" b="1" dirty="0">
              <a:latin typeface="微软雅黑" panose="020B0503020204020204" charset="-122"/>
              <a:ea typeface="微软雅黑" panose="020B0503020204020204" charset="-122"/>
            </a:endParaRPr>
          </a:p>
        </p:txBody>
      </p:sp>
      <p:sp>
        <p:nvSpPr>
          <p:cNvPr id="6" name="矩形 5"/>
          <p:cNvSpPr/>
          <p:nvPr/>
        </p:nvSpPr>
        <p:spPr>
          <a:xfrm>
            <a:off x="4467860" y="3072130"/>
            <a:ext cx="3284855" cy="24923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924798" y="2382454"/>
            <a:ext cx="3284942" cy="573206"/>
          </a:xfrm>
          <a:prstGeom prst="rect">
            <a:avLst/>
          </a:prstGeom>
          <a:solidFill>
            <a:srgbClr val="0C62A6"/>
          </a:solidFill>
          <a:ln>
            <a:solidFill>
              <a:srgbClr val="0C6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charset="-122"/>
                <a:ea typeface="微软雅黑" panose="020B0503020204020204" charset="-122"/>
              </a:rPr>
              <a:t>人工智能</a:t>
            </a:r>
            <a:endParaRPr lang="zh-CN" altLang="en-US" b="1" dirty="0">
              <a:latin typeface="微软雅黑" panose="020B0503020204020204" charset="-122"/>
              <a:ea typeface="微软雅黑" panose="020B0503020204020204" charset="-122"/>
            </a:endParaRPr>
          </a:p>
        </p:txBody>
      </p:sp>
      <p:sp>
        <p:nvSpPr>
          <p:cNvPr id="8" name="矩形 7"/>
          <p:cNvSpPr/>
          <p:nvPr/>
        </p:nvSpPr>
        <p:spPr>
          <a:xfrm>
            <a:off x="7924800" y="3072130"/>
            <a:ext cx="3284855" cy="2492375"/>
          </a:xfrm>
          <a:prstGeom prst="rect">
            <a:avLst/>
          </a:prstGeom>
          <a:noFill/>
          <a:ln>
            <a:solidFill>
              <a:srgbClr val="0C6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3"/>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bwMode="auto">
          <a:xfrm>
            <a:off x="5317086" y="3611301"/>
            <a:ext cx="1587409" cy="158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tretch>
            <a:fillRect/>
          </a:stretch>
        </p:blipFill>
        <p:spPr>
          <a:xfrm>
            <a:off x="931545" y="3562985"/>
            <a:ext cx="3364230" cy="1510665"/>
          </a:xfrm>
          <a:prstGeom prst="rect">
            <a:avLst/>
          </a:prstGeom>
        </p:spPr>
      </p:pic>
      <p:pic>
        <p:nvPicPr>
          <p:cNvPr id="11" name="图片 10" descr="截屏2023-01-26 12.34.41"/>
          <p:cNvPicPr>
            <a:picLocks noChangeAspect="1"/>
          </p:cNvPicPr>
          <p:nvPr>
            <p:custDataLst>
              <p:tags r:id="rId5"/>
            </p:custDataLst>
          </p:nvPr>
        </p:nvPicPr>
        <p:blipFill>
          <a:blip r:embed="rId6"/>
          <a:stretch>
            <a:fillRect/>
          </a:stretch>
        </p:blipFill>
        <p:spPr>
          <a:xfrm>
            <a:off x="8771890" y="4130040"/>
            <a:ext cx="1870710" cy="549910"/>
          </a:xfrm>
          <a:prstGeom prst="rect">
            <a:avLst/>
          </a:prstGeom>
        </p:spPr>
      </p:pic>
      <p:sp>
        <p:nvSpPr>
          <p:cNvPr id="13" name="文本框 12"/>
          <p:cNvSpPr txBox="1">
            <a:spLocks noChangeArrowheads="1"/>
          </p:cNvSpPr>
          <p:nvPr>
            <p:custDataLst>
              <p:tags r:id="rId7"/>
            </p:custDataLst>
          </p:nvPr>
        </p:nvSpPr>
        <p:spPr bwMode="auto">
          <a:xfrm>
            <a:off x="4568310" y="566325"/>
            <a:ext cx="308133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3600" b="1" dirty="0">
                <a:solidFill>
                  <a:srgbClr val="1C2954"/>
                </a:solidFill>
                <a:latin typeface="微软雅黑" panose="020B0503020204020204" charset="-122"/>
                <a:ea typeface="微软雅黑" panose="020B0503020204020204" charset="-122"/>
              </a:rPr>
              <a:t>产品</a:t>
            </a:r>
            <a:r>
              <a:rPr lang="en-US" altLang="zh-CN" sz="3600" b="1" dirty="0">
                <a:solidFill>
                  <a:srgbClr val="1C2954"/>
                </a:solidFill>
                <a:latin typeface="微软雅黑" panose="020B0503020204020204" charset="-122"/>
                <a:ea typeface="微软雅黑" panose="020B0503020204020204" charset="-122"/>
              </a:rPr>
              <a:t>&amp;</a:t>
            </a:r>
            <a:r>
              <a:rPr lang="zh-CN" altLang="en-US" sz="3600" b="1" dirty="0">
                <a:solidFill>
                  <a:srgbClr val="1C2954"/>
                </a:solidFill>
                <a:latin typeface="微软雅黑" panose="020B0503020204020204" charset="-122"/>
                <a:ea typeface="微软雅黑" panose="020B0503020204020204" charset="-122"/>
              </a:rPr>
              <a:t>服务</a:t>
            </a:r>
            <a:endParaRPr lang="zh-CN" altLang="en-US" sz="3600" b="1" dirty="0">
              <a:solidFill>
                <a:srgbClr val="1C2954"/>
              </a:solidFill>
              <a:latin typeface="微软雅黑" panose="020B0503020204020204" charset="-122"/>
              <a:ea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50486" y="5167118"/>
            <a:ext cx="10869990" cy="1063770"/>
          </a:xfrm>
          <a:prstGeom prst="rect">
            <a:avLst/>
          </a:prstGeom>
          <a:solidFill>
            <a:schemeClr val="tx2">
              <a:lumMod val="60000"/>
              <a:lumOff val="40000"/>
              <a:alpha val="15000"/>
            </a:schemeClr>
          </a:solidFill>
          <a:ln w="25400" cap="flat" cmpd="sng" algn="ctr">
            <a:noFill/>
            <a:prstDash val="solid"/>
          </a:ln>
          <a:effectLst/>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14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6" name="矩形 5"/>
          <p:cNvSpPr/>
          <p:nvPr/>
        </p:nvSpPr>
        <p:spPr>
          <a:xfrm>
            <a:off x="661005" y="4946928"/>
            <a:ext cx="10869990" cy="1063770"/>
          </a:xfrm>
          <a:prstGeom prst="rect">
            <a:avLst/>
          </a:prstGeom>
          <a:solidFill>
            <a:schemeClr val="tx2">
              <a:lumMod val="60000"/>
              <a:lumOff val="40000"/>
              <a:alpha val="15000"/>
            </a:schemeClr>
          </a:solidFill>
          <a:ln w="25400" cap="flat" cmpd="sng" algn="ctr">
            <a:noFill/>
            <a:prstDash val="solid"/>
          </a:ln>
          <a:effectLst/>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14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pic>
        <p:nvPicPr>
          <p:cNvPr id="3" name="图片 2" descr="徽标, 公司名称&#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t="18286"/>
          <a:stretch>
            <a:fillRect/>
          </a:stretch>
        </p:blipFill>
        <p:spPr>
          <a:xfrm>
            <a:off x="8377526" y="2872313"/>
            <a:ext cx="1692015" cy="1382606"/>
          </a:xfrm>
          <a:prstGeom prst="rect">
            <a:avLst/>
          </a:prstGeom>
        </p:spPr>
      </p:pic>
      <p:sp>
        <p:nvSpPr>
          <p:cNvPr id="450" name="textbox 450"/>
          <p:cNvSpPr/>
          <p:nvPr/>
        </p:nvSpPr>
        <p:spPr>
          <a:xfrm>
            <a:off x="5235860" y="5178100"/>
            <a:ext cx="1856253" cy="803036"/>
          </a:xfrm>
          <a:prstGeom prst="rect">
            <a:avLst/>
          </a:prstGeom>
        </p:spPr>
        <p:txBody>
          <a:bodyPr vert="horz" wrap="square" lIns="0" tIns="0" rIns="0" bIns="0"/>
          <a:lstStyle/>
          <a:p>
            <a:pPr algn="l" rtl="0" eaLnBrk="0">
              <a:lnSpc>
                <a:spcPct val="116000"/>
              </a:lnSpc>
            </a:pPr>
            <a:endParaRPr lang="en-US" altLang="en-US" sz="100" dirty="0">
              <a:latin typeface="微软雅黑 Light" panose="020B0502040204020203" pitchFamily="34" charset="-122"/>
              <a:ea typeface="微软雅黑 Light" panose="020B0502040204020203" pitchFamily="34" charset="-122"/>
            </a:endParaRPr>
          </a:p>
          <a:p>
            <a:pPr marL="152400" indent="57785" algn="l" rtl="0" eaLnBrk="0">
              <a:lnSpc>
                <a:spcPct val="108000"/>
              </a:lnSpc>
            </a:pPr>
            <a:r>
              <a:rPr sz="1580" kern="0" spc="-10" dirty="0">
                <a:solidFill>
                  <a:srgbClr val="000000">
                    <a:alpha val="100000"/>
                  </a:srgbClr>
                </a:solidFill>
                <a:latin typeface="微软雅黑 Light" panose="020B0502040204020203" pitchFamily="34" charset="-122"/>
                <a:ea typeface="微软雅黑 Light" panose="020B0502040204020203" pitchFamily="34" charset="-122"/>
                <a:cs typeface="Microsoft JhengHei" panose="020B0604030504040204" charset="-120"/>
              </a:rPr>
              <a:t>净利润</a:t>
            </a:r>
            <a:r>
              <a:rPr sz="1580" kern="0" spc="140" dirty="0">
                <a:solidFill>
                  <a:srgbClr val="000000">
                    <a:alpha val="100000"/>
                  </a:srgbClr>
                </a:solidFill>
                <a:latin typeface="微软雅黑 Light" panose="020B0502040204020203" pitchFamily="34" charset="-122"/>
                <a:ea typeface="微软雅黑 Light" panose="020B0502040204020203" pitchFamily="34" charset="-122"/>
                <a:cs typeface="Microsoft JhengHei" panose="020B0604030504040204" charset="-120"/>
              </a:rPr>
              <a:t> </a:t>
            </a:r>
            <a:r>
              <a:rPr sz="1580" b="1" kern="0" spc="-10" dirty="0">
                <a:solidFill>
                  <a:srgbClr val="BF9000">
                    <a:alpha val="100000"/>
                  </a:srgbClr>
                </a:solidFill>
                <a:latin typeface="微软雅黑 Light" panose="020B0502040204020203" pitchFamily="34" charset="-122"/>
                <a:ea typeface="微软雅黑 Light" panose="020B0502040204020203" pitchFamily="34" charset="-122"/>
                <a:cs typeface="Arial" panose="020B0604020202020204"/>
              </a:rPr>
              <a:t>10.51</a:t>
            </a:r>
            <a:r>
              <a:rPr sz="1580" b="1" kern="0" spc="-10" dirty="0">
                <a:solidFill>
                  <a:srgbClr val="BF9000">
                    <a:alpha val="100000"/>
                  </a:srgbClr>
                </a:solidFill>
                <a:latin typeface="微软雅黑 Light" panose="020B0502040204020203" pitchFamily="34" charset="-122"/>
                <a:ea typeface="微软雅黑 Light" panose="020B0502040204020203" pitchFamily="34" charset="-122"/>
                <a:cs typeface="宋体" panose="02010600030101010101" pitchFamily="2" charset="-122"/>
              </a:rPr>
              <a:t>亿</a:t>
            </a:r>
            <a:r>
              <a:rPr sz="1580" b="1" kern="0" spc="-20" dirty="0">
                <a:solidFill>
                  <a:srgbClr val="BF9000">
                    <a:alpha val="100000"/>
                  </a:srgbClr>
                </a:solidFill>
                <a:latin typeface="微软雅黑 Light" panose="020B0502040204020203" pitchFamily="34" charset="-122"/>
                <a:ea typeface="微软雅黑 Light" panose="020B0502040204020203" pitchFamily="34" charset="-122"/>
                <a:cs typeface="宋体" panose="02010600030101010101" pitchFamily="2" charset="-122"/>
              </a:rPr>
              <a:t>元</a:t>
            </a:r>
            <a:r>
              <a:rPr sz="1580" kern="0" spc="0" dirty="0">
                <a:solidFill>
                  <a:srgbClr val="BF9000">
                    <a:alpha val="100000"/>
                  </a:srgbClr>
                </a:solidFill>
                <a:latin typeface="微软雅黑 Light" panose="020B0502040204020203" pitchFamily="34" charset="-122"/>
                <a:ea typeface="微软雅黑 Light" panose="020B0502040204020203" pitchFamily="34" charset="-122"/>
                <a:cs typeface="宋体" panose="02010600030101010101" pitchFamily="2" charset="-122"/>
              </a:rPr>
              <a:t>  </a:t>
            </a:r>
            <a:r>
              <a:rPr sz="1580" kern="0" spc="90" dirty="0">
                <a:solidFill>
                  <a:srgbClr val="000000">
                    <a:alpha val="100000"/>
                  </a:srgbClr>
                </a:solidFill>
                <a:latin typeface="微软雅黑 Light" panose="020B0502040204020203" pitchFamily="34" charset="-122"/>
                <a:ea typeface="微软雅黑 Light" panose="020B0502040204020203" pitchFamily="34" charset="-122"/>
                <a:cs typeface="Microsoft JhengHei" panose="020B0604030504040204" charset="-120"/>
              </a:rPr>
              <a:t>纳税额 </a:t>
            </a:r>
            <a:r>
              <a:rPr sz="1580" b="1" kern="0" spc="90" dirty="0">
                <a:solidFill>
                  <a:srgbClr val="BF9000">
                    <a:alpha val="100000"/>
                  </a:srgbClr>
                </a:solidFill>
                <a:latin typeface="微软雅黑 Light" panose="020B0502040204020203" pitchFamily="34" charset="-122"/>
                <a:ea typeface="微软雅黑 Light" panose="020B0502040204020203" pitchFamily="34" charset="-122"/>
                <a:cs typeface="Arial" panose="020B0604020202020204"/>
              </a:rPr>
              <a:t>6.25</a:t>
            </a:r>
            <a:r>
              <a:rPr sz="1580" b="1" kern="0" spc="90" dirty="0">
                <a:solidFill>
                  <a:srgbClr val="BF9000">
                    <a:alpha val="100000"/>
                  </a:srgbClr>
                </a:solidFill>
                <a:latin typeface="微软雅黑 Light" panose="020B0502040204020203" pitchFamily="34" charset="-122"/>
                <a:ea typeface="微软雅黑 Light" panose="020B0502040204020203" pitchFamily="34" charset="-122"/>
                <a:cs typeface="宋体" panose="02010600030101010101" pitchFamily="2" charset="-122"/>
              </a:rPr>
              <a:t>亿元</a:t>
            </a:r>
            <a:r>
              <a:rPr sz="1580" kern="0" spc="90" dirty="0">
                <a:solidFill>
                  <a:srgbClr val="BF9000">
                    <a:alpha val="100000"/>
                  </a:srgbClr>
                </a:solidFill>
                <a:latin typeface="微软雅黑 Light" panose="020B0502040204020203" pitchFamily="34" charset="-122"/>
                <a:ea typeface="微软雅黑 Light" panose="020B0502040204020203" pitchFamily="34" charset="-122"/>
                <a:cs typeface="宋体" panose="02010600030101010101" pitchFamily="2" charset="-122"/>
              </a:rPr>
              <a:t>  </a:t>
            </a:r>
            <a:r>
              <a:rPr sz="1580" kern="0" spc="-110" dirty="0">
                <a:solidFill>
                  <a:srgbClr val="000000">
                    <a:alpha val="100000"/>
                  </a:srgbClr>
                </a:solidFill>
                <a:latin typeface="微软雅黑 Light" panose="020B0502040204020203" pitchFamily="34" charset="-122"/>
                <a:ea typeface="微软雅黑 Light" panose="020B0502040204020203" pitchFamily="34" charset="-122"/>
                <a:cs typeface="Microsoft JhengHei" panose="020B0604030504040204" charset="-120"/>
              </a:rPr>
              <a:t>（截至</a:t>
            </a:r>
            <a:r>
              <a:rPr sz="1580" kern="0" spc="-110" dirty="0">
                <a:solidFill>
                  <a:srgbClr val="000000">
                    <a:alpha val="100000"/>
                  </a:srgbClr>
                </a:solidFill>
                <a:latin typeface="微软雅黑 Light" panose="020B0502040204020203" pitchFamily="34" charset="-122"/>
                <a:ea typeface="微软雅黑 Light" panose="020B0502040204020203" pitchFamily="34" charset="-122"/>
                <a:cs typeface="Calibri" panose="020F0502020204030204"/>
              </a:rPr>
              <a:t>30/12/2022</a:t>
            </a:r>
            <a:r>
              <a:rPr sz="1580" kern="0" spc="-110" dirty="0">
                <a:solidFill>
                  <a:srgbClr val="000000">
                    <a:alpha val="100000"/>
                  </a:srgbClr>
                </a:solidFill>
                <a:latin typeface="微软雅黑 Light" panose="020B0502040204020203" pitchFamily="34" charset="-122"/>
                <a:ea typeface="微软雅黑 Light" panose="020B0502040204020203" pitchFamily="34" charset="-122"/>
                <a:cs typeface="Microsoft JhengHei" panose="020B0604030504040204" charset="-120"/>
              </a:rPr>
              <a:t>）</a:t>
            </a:r>
            <a:endParaRPr lang="en-US" altLang="en-US" sz="1580" dirty="0">
              <a:latin typeface="微软雅黑 Light" panose="020B0502040204020203" pitchFamily="34" charset="-122"/>
              <a:ea typeface="微软雅黑 Light" panose="020B0502040204020203" pitchFamily="34" charset="-122"/>
            </a:endParaRPr>
          </a:p>
        </p:txBody>
      </p:sp>
      <p:sp>
        <p:nvSpPr>
          <p:cNvPr id="452" name="textbox 452"/>
          <p:cNvSpPr/>
          <p:nvPr/>
        </p:nvSpPr>
        <p:spPr>
          <a:xfrm>
            <a:off x="1343804" y="5165317"/>
            <a:ext cx="1888773" cy="796646"/>
          </a:xfrm>
          <a:prstGeom prst="rect">
            <a:avLst/>
          </a:prstGeom>
        </p:spPr>
        <p:txBody>
          <a:bodyPr vert="horz" wrap="square" lIns="0" tIns="0" rIns="0" bIns="0"/>
          <a:lstStyle/>
          <a:p>
            <a:pPr algn="l" rtl="0" eaLnBrk="0">
              <a:lnSpc>
                <a:spcPct val="91000"/>
              </a:lnSpc>
            </a:pPr>
            <a:endParaRPr lang="en-US" altLang="en-US" sz="100" dirty="0">
              <a:latin typeface="微软雅黑 Light" panose="020B0502040204020203" pitchFamily="34" charset="-122"/>
              <a:ea typeface="微软雅黑 Light" panose="020B0502040204020203" pitchFamily="34" charset="-122"/>
            </a:endParaRPr>
          </a:p>
          <a:p>
            <a:pPr marL="280035" indent="107315" algn="l" rtl="0" eaLnBrk="0">
              <a:lnSpc>
                <a:spcPct val="104000"/>
              </a:lnSpc>
            </a:pPr>
            <a:r>
              <a:rPr sz="1580" b="1" kern="0" spc="-10" dirty="0">
                <a:solidFill>
                  <a:srgbClr val="2F5597">
                    <a:alpha val="100000"/>
                  </a:srgbClr>
                </a:solidFill>
                <a:latin typeface="微软雅黑 Light" panose="020B0502040204020203" pitchFamily="34" charset="-122"/>
                <a:ea typeface="微软雅黑 Light" panose="020B0502040204020203" pitchFamily="34" charset="-122"/>
                <a:cs typeface="宋体" panose="02010600030101010101" pitchFamily="2" charset="-122"/>
              </a:rPr>
              <a:t>收入</a:t>
            </a:r>
            <a:r>
              <a:rPr sz="1580" b="1" kern="0" spc="-10" dirty="0">
                <a:solidFill>
                  <a:srgbClr val="BF9000">
                    <a:alpha val="100000"/>
                  </a:srgbClr>
                </a:solidFill>
                <a:latin typeface="微软雅黑 Light" panose="020B0502040204020203" pitchFamily="34" charset="-122"/>
                <a:ea typeface="微软雅黑 Light" panose="020B0502040204020203" pitchFamily="34" charset="-122"/>
                <a:cs typeface="Arial" panose="020B0604020202020204"/>
              </a:rPr>
              <a:t>50.14</a:t>
            </a:r>
            <a:r>
              <a:rPr sz="1580" b="1" kern="0" spc="-10" dirty="0">
                <a:solidFill>
                  <a:srgbClr val="BF9000">
                    <a:alpha val="100000"/>
                  </a:srgbClr>
                </a:solidFill>
                <a:latin typeface="微软雅黑 Light" panose="020B0502040204020203" pitchFamily="34" charset="-122"/>
                <a:ea typeface="微软雅黑 Light" panose="020B0502040204020203" pitchFamily="34" charset="-122"/>
                <a:cs typeface="宋体" panose="02010600030101010101" pitchFamily="2" charset="-122"/>
              </a:rPr>
              <a:t>亿元</a:t>
            </a:r>
            <a:r>
              <a:rPr sz="1580" kern="0" spc="20" dirty="0">
                <a:solidFill>
                  <a:srgbClr val="BF9000">
                    <a:alpha val="100000"/>
                  </a:srgbClr>
                </a:solidFill>
                <a:latin typeface="微软雅黑 Light" panose="020B0502040204020203" pitchFamily="34" charset="-122"/>
                <a:ea typeface="微软雅黑 Light" panose="020B0502040204020203" pitchFamily="34" charset="-122"/>
                <a:cs typeface="宋体" panose="02010600030101010101" pitchFamily="2" charset="-122"/>
              </a:rPr>
              <a:t>   </a:t>
            </a:r>
            <a:r>
              <a:rPr sz="1580" b="1" kern="0" spc="-20" dirty="0">
                <a:solidFill>
                  <a:srgbClr val="2F5597">
                    <a:alpha val="100000"/>
                  </a:srgbClr>
                </a:solidFill>
                <a:latin typeface="微软雅黑 Light" panose="020B0502040204020203" pitchFamily="34" charset="-122"/>
                <a:ea typeface="微软雅黑 Light" panose="020B0502040204020203" pitchFamily="34" charset="-122"/>
                <a:cs typeface="宋体" panose="02010600030101010101" pitchFamily="2" charset="-122"/>
              </a:rPr>
              <a:t>同比增长</a:t>
            </a:r>
            <a:r>
              <a:rPr sz="1580" b="1" kern="0" spc="-20" dirty="0">
                <a:solidFill>
                  <a:srgbClr val="BF9000">
                    <a:alpha val="100000"/>
                  </a:srgbClr>
                </a:solidFill>
                <a:latin typeface="微软雅黑 Light" panose="020B0502040204020203" pitchFamily="34" charset="-122"/>
                <a:ea typeface="微软雅黑 Light" panose="020B0502040204020203" pitchFamily="34" charset="-122"/>
                <a:cs typeface="Arial" panose="020B0604020202020204"/>
              </a:rPr>
              <a:t>24.65%</a:t>
            </a:r>
            <a:endParaRPr lang="en-US" altLang="en-US" sz="1580" dirty="0">
              <a:latin typeface="微软雅黑 Light" panose="020B0502040204020203" pitchFamily="34" charset="-122"/>
              <a:ea typeface="微软雅黑 Light" panose="020B0502040204020203" pitchFamily="34" charset="-122"/>
            </a:endParaRPr>
          </a:p>
          <a:p>
            <a:pPr marL="152400" algn="l" rtl="0" eaLnBrk="0">
              <a:lnSpc>
                <a:spcPts val="2695"/>
              </a:lnSpc>
              <a:spcBef>
                <a:spcPts val="330"/>
              </a:spcBef>
            </a:pPr>
            <a:r>
              <a:rPr sz="1580" kern="0" spc="-50" dirty="0">
                <a:solidFill>
                  <a:srgbClr val="000000">
                    <a:alpha val="100000"/>
                  </a:srgbClr>
                </a:solidFill>
                <a:latin typeface="微软雅黑 Light" panose="020B0502040204020203" pitchFamily="34" charset="-122"/>
                <a:ea typeface="微软雅黑 Light" panose="020B0502040204020203" pitchFamily="34" charset="-122"/>
                <a:cs typeface="Microsoft JhengHei" panose="020B0604030504040204" charset="-120"/>
              </a:rPr>
              <a:t>（截至</a:t>
            </a:r>
            <a:r>
              <a:rPr sz="1580" kern="0" spc="-50" dirty="0">
                <a:solidFill>
                  <a:srgbClr val="000000">
                    <a:alpha val="100000"/>
                  </a:srgbClr>
                </a:solidFill>
                <a:latin typeface="微软雅黑 Light" panose="020B0502040204020203" pitchFamily="34" charset="-122"/>
                <a:ea typeface="微软雅黑 Light" panose="020B0502040204020203" pitchFamily="34" charset="-122"/>
                <a:cs typeface="Calibri" panose="020F0502020204030204"/>
              </a:rPr>
              <a:t>30/12/2022</a:t>
            </a:r>
            <a:r>
              <a:rPr sz="1580" kern="0" spc="-50" dirty="0">
                <a:solidFill>
                  <a:srgbClr val="000000">
                    <a:alpha val="100000"/>
                  </a:srgbClr>
                </a:solidFill>
                <a:latin typeface="微软雅黑 Light" panose="020B0502040204020203" pitchFamily="34" charset="-122"/>
                <a:ea typeface="微软雅黑 Light" panose="020B0502040204020203" pitchFamily="34" charset="-122"/>
                <a:cs typeface="Microsoft JhengHei" panose="020B0604030504040204" charset="-120"/>
              </a:rPr>
              <a:t>）</a:t>
            </a:r>
            <a:endParaRPr lang="en-US" altLang="en-US" sz="1580" dirty="0">
              <a:latin typeface="微软雅黑 Light" panose="020B0502040204020203" pitchFamily="34" charset="-122"/>
              <a:ea typeface="微软雅黑 Light" panose="020B0502040204020203" pitchFamily="34" charset="-122"/>
            </a:endParaRPr>
          </a:p>
        </p:txBody>
      </p:sp>
      <p:sp>
        <p:nvSpPr>
          <p:cNvPr id="454" name="textbox 454"/>
          <p:cNvSpPr/>
          <p:nvPr/>
        </p:nvSpPr>
        <p:spPr>
          <a:xfrm>
            <a:off x="2453005" y="805180"/>
            <a:ext cx="7464425" cy="350520"/>
          </a:xfrm>
          <a:prstGeom prst="rect">
            <a:avLst/>
          </a:prstGeom>
        </p:spPr>
        <p:txBody>
          <a:bodyPr vert="horz" wrap="square" lIns="0" tIns="0" rIns="0" bIns="0"/>
          <a:lstStyle/>
          <a:p>
            <a:pPr algn="l" rtl="0" eaLnBrk="0">
              <a:lnSpc>
                <a:spcPct val="70000"/>
              </a:lnSpc>
            </a:pPr>
            <a:endParaRPr lang="en-US" altLang="en-US" sz="100" dirty="0"/>
          </a:p>
          <a:p>
            <a:pPr marL="12700" algn="l" rtl="0" eaLnBrk="0">
              <a:lnSpc>
                <a:spcPct val="100000"/>
              </a:lnSpc>
            </a:pPr>
            <a:r>
              <a:rPr lang="zh-CN" altLang="en-US" sz="3600" b="1" dirty="0">
                <a:solidFill>
                  <a:srgbClr val="1C2954"/>
                </a:solidFill>
                <a:latin typeface="微软雅黑" panose="020B0503020204020204" charset="-122"/>
                <a:ea typeface="微软雅黑" panose="020B0503020204020204" charset="-122"/>
              </a:rPr>
              <a:t>我们是中国最大的功效性护肤品公司</a:t>
            </a:r>
            <a:endParaRPr lang="en-US" altLang="en-US" sz="2300" b="1" kern="0" spc="60" dirty="0">
              <a:solidFill>
                <a:srgbClr val="00549E"/>
              </a:solidFill>
              <a:latin typeface="微软雅黑" panose="020B0503020204020204" charset="-122"/>
              <a:ea typeface="微软雅黑" panose="020B0503020204020204" charset="-122"/>
            </a:endParaRPr>
          </a:p>
        </p:txBody>
      </p:sp>
      <p:sp>
        <p:nvSpPr>
          <p:cNvPr id="456" name="textbox 456"/>
          <p:cNvSpPr/>
          <p:nvPr/>
        </p:nvSpPr>
        <p:spPr>
          <a:xfrm>
            <a:off x="1962295" y="2009356"/>
            <a:ext cx="2588417" cy="616316"/>
          </a:xfrm>
          <a:prstGeom prst="rect">
            <a:avLst/>
          </a:prstGeom>
        </p:spPr>
        <p:txBody>
          <a:bodyPr vert="horz" wrap="square" lIns="0" tIns="0" rIns="0" bIns="0"/>
          <a:lstStyle/>
          <a:p>
            <a:pPr algn="l" rtl="0" eaLnBrk="0">
              <a:lnSpc>
                <a:spcPct val="103000"/>
              </a:lnSpc>
            </a:pPr>
            <a:endParaRPr lang="en-US" altLang="en-US" sz="145" dirty="0">
              <a:latin typeface="微软雅黑 Light" panose="020B0502040204020203" pitchFamily="34" charset="-122"/>
              <a:ea typeface="微软雅黑 Light" panose="020B0502040204020203" pitchFamily="34" charset="-122"/>
            </a:endParaRPr>
          </a:p>
          <a:p>
            <a:pPr marL="1120775" algn="l" rtl="0" eaLnBrk="0">
              <a:lnSpc>
                <a:spcPct val="81000"/>
              </a:lnSpc>
              <a:spcBef>
                <a:spcPts val="0"/>
              </a:spcBef>
            </a:pPr>
            <a:r>
              <a:rPr sz="3450" b="1" kern="0" spc="0" dirty="0">
                <a:solidFill>
                  <a:srgbClr val="2E75B6">
                    <a:alpha val="100000"/>
                  </a:srgbClr>
                </a:solidFill>
                <a:latin typeface="微软雅黑 Light" panose="020B0502040204020203" pitchFamily="34" charset="-122"/>
                <a:ea typeface="微软雅黑 Light" panose="020B0502040204020203" pitchFamily="34" charset="-122"/>
                <a:cs typeface="Arial" panose="020B0604020202020204"/>
              </a:rPr>
              <a:t>#1</a:t>
            </a:r>
            <a:endParaRPr lang="en-US" altLang="en-US" sz="3450" dirty="0">
              <a:latin typeface="微软雅黑 Light" panose="020B0502040204020203" pitchFamily="34" charset="-122"/>
              <a:ea typeface="微软雅黑 Light" panose="020B0502040204020203" pitchFamily="34" charset="-122"/>
            </a:endParaRPr>
          </a:p>
          <a:p>
            <a:pPr marL="12700" algn="ctr" rtl="0" eaLnBrk="0">
              <a:lnSpc>
                <a:spcPct val="100000"/>
              </a:lnSpc>
              <a:spcBef>
                <a:spcPts val="5"/>
              </a:spcBef>
            </a:pPr>
            <a:r>
              <a:rPr sz="1150" b="1" kern="0" spc="100" dirty="0">
                <a:solidFill>
                  <a:srgbClr val="2E75B6">
                    <a:alpha val="100000"/>
                  </a:srgbClr>
                </a:solidFill>
                <a:latin typeface="微软雅黑 Light" panose="020B0502040204020203" pitchFamily="34" charset="-122"/>
                <a:ea typeface="微软雅黑 Light" panose="020B0502040204020203" pitchFamily="34" charset="-122"/>
                <a:cs typeface="Microsoft JhengHei" panose="020B0604030504040204" charset="-120"/>
              </a:rPr>
              <a:t>中国功效性</a:t>
            </a:r>
            <a:r>
              <a:rPr sz="1150" b="1" kern="0" spc="90" dirty="0">
                <a:solidFill>
                  <a:srgbClr val="2E75B6">
                    <a:alpha val="100000"/>
                  </a:srgbClr>
                </a:solidFill>
                <a:latin typeface="微软雅黑 Light" panose="020B0502040204020203" pitchFamily="34" charset="-122"/>
                <a:ea typeface="微软雅黑 Light" panose="020B0502040204020203" pitchFamily="34" charset="-122"/>
                <a:cs typeface="Microsoft JhengHei" panose="020B0604030504040204" charset="-120"/>
              </a:rPr>
              <a:t>护肤品牌</a:t>
            </a:r>
            <a:r>
              <a:rPr sz="1150" kern="0" spc="90" dirty="0">
                <a:solidFill>
                  <a:srgbClr val="7F7F7F">
                    <a:alpha val="100000"/>
                  </a:srgbClr>
                </a:solidFill>
                <a:latin typeface="微软雅黑 Light" panose="020B0502040204020203" pitchFamily="34" charset="-122"/>
                <a:ea typeface="微软雅黑 Light" panose="020B0502040204020203" pitchFamily="34" charset="-122"/>
                <a:cs typeface="Calibri" panose="020F0502020204030204"/>
              </a:rPr>
              <a:t>¹</a:t>
            </a:r>
            <a:endParaRPr lang="en-US" altLang="en-US" sz="1150" dirty="0">
              <a:latin typeface="微软雅黑 Light" panose="020B0502040204020203" pitchFamily="34" charset="-122"/>
              <a:ea typeface="微软雅黑 Light" panose="020B0502040204020203" pitchFamily="34" charset="-122"/>
            </a:endParaRPr>
          </a:p>
        </p:txBody>
      </p:sp>
      <p:sp>
        <p:nvSpPr>
          <p:cNvPr id="458" name="textbox 458"/>
          <p:cNvSpPr/>
          <p:nvPr/>
        </p:nvSpPr>
        <p:spPr>
          <a:xfrm>
            <a:off x="5198230" y="1944271"/>
            <a:ext cx="1931512" cy="809884"/>
          </a:xfrm>
          <a:prstGeom prst="rect">
            <a:avLst/>
          </a:prstGeom>
        </p:spPr>
        <p:txBody>
          <a:bodyPr vert="horz" wrap="square" lIns="0" tIns="0" rIns="0" bIns="0"/>
          <a:lstStyle/>
          <a:p>
            <a:pPr algn="l" rtl="0" eaLnBrk="0">
              <a:lnSpc>
                <a:spcPct val="84000"/>
              </a:lnSpc>
            </a:pPr>
            <a:endParaRPr lang="en-US" altLang="en-US" sz="145" dirty="0">
              <a:latin typeface="微软雅黑 Light" panose="020B0502040204020203" pitchFamily="34" charset="-122"/>
              <a:ea typeface="微软雅黑 Light" panose="020B0502040204020203" pitchFamily="34" charset="-122"/>
            </a:endParaRPr>
          </a:p>
          <a:p>
            <a:pPr marL="781685" algn="l" rtl="0" eaLnBrk="0">
              <a:lnSpc>
                <a:spcPct val="95000"/>
              </a:lnSpc>
            </a:pPr>
            <a:r>
              <a:rPr sz="3450" b="1" kern="0" spc="-10" dirty="0">
                <a:solidFill>
                  <a:srgbClr val="B9655E">
                    <a:alpha val="100000"/>
                  </a:srgbClr>
                </a:solidFill>
                <a:latin typeface="微软雅黑 Light" panose="020B0502040204020203" pitchFamily="34" charset="-122"/>
                <a:ea typeface="微软雅黑 Light" panose="020B0502040204020203" pitchFamily="34" charset="-122"/>
                <a:cs typeface="Calibri" panose="020F0502020204030204"/>
              </a:rPr>
              <a:t>#</a:t>
            </a:r>
            <a:r>
              <a:rPr sz="3450" b="1" kern="0" spc="-10" dirty="0">
                <a:solidFill>
                  <a:srgbClr val="2E75B6">
                    <a:alpha val="100000"/>
                  </a:srgbClr>
                </a:solidFill>
                <a:latin typeface="微软雅黑 Light" panose="020B0502040204020203" pitchFamily="34" charset="-122"/>
                <a:ea typeface="微软雅黑 Light" panose="020B0502040204020203" pitchFamily="34" charset="-122"/>
                <a:cs typeface="Arial" panose="020B0604020202020204"/>
              </a:rPr>
              <a:t>1</a:t>
            </a:r>
            <a:endParaRPr lang="en-US" altLang="en-US" sz="3450" dirty="0">
              <a:latin typeface="微软雅黑 Light" panose="020B0502040204020203" pitchFamily="34" charset="-122"/>
              <a:ea typeface="微软雅黑 Light" panose="020B0502040204020203" pitchFamily="34" charset="-122"/>
            </a:endParaRPr>
          </a:p>
          <a:p>
            <a:pPr marL="37465" algn="l" rtl="0" eaLnBrk="0">
              <a:lnSpc>
                <a:spcPct val="99000"/>
              </a:lnSpc>
              <a:spcBef>
                <a:spcPts val="15"/>
              </a:spcBef>
            </a:pPr>
            <a:r>
              <a:rPr sz="1150" b="1" kern="0" spc="80" dirty="0">
                <a:solidFill>
                  <a:srgbClr val="2E75B6">
                    <a:alpha val="100000"/>
                  </a:srgbClr>
                </a:solidFill>
                <a:latin typeface="微软雅黑 Light" panose="020B0502040204020203" pitchFamily="34" charset="-122"/>
                <a:ea typeface="微软雅黑 Light" panose="020B0502040204020203" pitchFamily="34" charset="-122"/>
                <a:cs typeface="宋体" panose="02010600030101010101" pitchFamily="2" charset="-122"/>
              </a:rPr>
              <a:t>皮肤学专业人士推荐</a:t>
            </a:r>
            <a:r>
              <a:rPr sz="1150" b="1" kern="0" spc="70" dirty="0">
                <a:solidFill>
                  <a:srgbClr val="2E75B6">
                    <a:alpha val="100000"/>
                  </a:srgbClr>
                </a:solidFill>
                <a:latin typeface="微软雅黑 Light" panose="020B0502040204020203" pitchFamily="34" charset="-122"/>
                <a:ea typeface="微软雅黑 Light" panose="020B0502040204020203" pitchFamily="34" charset="-122"/>
                <a:cs typeface="宋体" panose="02010600030101010101" pitchFamily="2" charset="-122"/>
              </a:rPr>
              <a:t>品牌</a:t>
            </a:r>
            <a:endParaRPr lang="en-US" altLang="en-US" sz="1150" dirty="0">
              <a:latin typeface="微软雅黑 Light" panose="020B0502040204020203" pitchFamily="34" charset="-122"/>
              <a:ea typeface="微软雅黑 Light" panose="020B0502040204020203" pitchFamily="34" charset="-122"/>
            </a:endParaRPr>
          </a:p>
          <a:p>
            <a:pPr marL="12700" algn="l" rtl="0" eaLnBrk="0">
              <a:lnSpc>
                <a:spcPts val="1735"/>
              </a:lnSpc>
              <a:spcBef>
                <a:spcPts val="240"/>
              </a:spcBef>
            </a:pPr>
            <a:r>
              <a:rPr sz="1150" kern="0" spc="90" dirty="0">
                <a:solidFill>
                  <a:srgbClr val="6D6E6A">
                    <a:alpha val="100000"/>
                  </a:srgbClr>
                </a:solidFill>
                <a:latin typeface="微软雅黑 Light" panose="020B0502040204020203" pitchFamily="34" charset="-122"/>
                <a:ea typeface="微软雅黑 Light" panose="020B0502040204020203" pitchFamily="34" charset="-122"/>
                <a:cs typeface="Microsoft JhengHei" panose="020B0604030504040204" charset="-120"/>
              </a:rPr>
              <a:t>按中国消费者认同率计算</a:t>
            </a:r>
            <a:r>
              <a:rPr sz="1150" kern="0" spc="90" dirty="0">
                <a:solidFill>
                  <a:srgbClr val="6D6E6A">
                    <a:alpha val="100000"/>
                  </a:srgbClr>
                </a:solidFill>
                <a:latin typeface="微软雅黑 Light" panose="020B0502040204020203" pitchFamily="34" charset="-122"/>
                <a:ea typeface="微软雅黑 Light" panose="020B0502040204020203" pitchFamily="34" charset="-122"/>
                <a:cs typeface="Calibri" panose="020F0502020204030204"/>
              </a:rPr>
              <a:t>²</a:t>
            </a:r>
            <a:endParaRPr lang="en-US" altLang="en-US" sz="1150" dirty="0">
              <a:latin typeface="微软雅黑 Light" panose="020B0502040204020203" pitchFamily="34" charset="-122"/>
              <a:ea typeface="微软雅黑 Light" panose="020B0502040204020203" pitchFamily="34" charset="-122"/>
            </a:endParaRPr>
          </a:p>
        </p:txBody>
      </p:sp>
      <p:sp>
        <p:nvSpPr>
          <p:cNvPr id="460" name="textbox 460"/>
          <p:cNvSpPr/>
          <p:nvPr/>
        </p:nvSpPr>
        <p:spPr>
          <a:xfrm>
            <a:off x="7326366" y="5178921"/>
            <a:ext cx="1487375" cy="780210"/>
          </a:xfrm>
          <a:prstGeom prst="rect">
            <a:avLst/>
          </a:prstGeom>
        </p:spPr>
        <p:txBody>
          <a:bodyPr vert="horz" wrap="square" lIns="0" tIns="0" rIns="0" bIns="0"/>
          <a:lstStyle/>
          <a:p>
            <a:pPr algn="l" rtl="0" eaLnBrk="0">
              <a:lnSpc>
                <a:spcPct val="92000"/>
              </a:lnSpc>
            </a:pPr>
            <a:endParaRPr lang="en-US" altLang="en-US" sz="100" dirty="0">
              <a:latin typeface="微软雅黑 Light" panose="020B0502040204020203" pitchFamily="34" charset="-122"/>
              <a:ea typeface="微软雅黑 Light" panose="020B0502040204020203" pitchFamily="34" charset="-122"/>
            </a:endParaRPr>
          </a:p>
          <a:p>
            <a:pPr marL="583565" algn="l" rtl="0" eaLnBrk="0">
              <a:lnSpc>
                <a:spcPct val="96000"/>
              </a:lnSpc>
            </a:pPr>
            <a:r>
              <a:rPr sz="1580" b="1" kern="0" spc="0" dirty="0">
                <a:solidFill>
                  <a:srgbClr val="BF9000">
                    <a:alpha val="100000"/>
                  </a:srgbClr>
                </a:solidFill>
                <a:latin typeface="微软雅黑 Light" panose="020B0502040204020203" pitchFamily="34" charset="-122"/>
                <a:ea typeface="微软雅黑 Light" panose="020B0502040204020203" pitchFamily="34" charset="-122"/>
                <a:cs typeface="Arial" panose="020B0604020202020204"/>
              </a:rPr>
              <a:t>2330</a:t>
            </a:r>
            <a:r>
              <a:rPr sz="1580" b="1" kern="0" spc="0" dirty="0">
                <a:solidFill>
                  <a:srgbClr val="BF9000">
                    <a:alpha val="100000"/>
                  </a:srgbClr>
                </a:solidFill>
                <a:latin typeface="微软雅黑 Light" panose="020B0502040204020203" pitchFamily="34" charset="-122"/>
                <a:ea typeface="微软雅黑 Light" panose="020B0502040204020203" pitchFamily="34" charset="-122"/>
                <a:cs typeface="宋体" panose="02010600030101010101" pitchFamily="2" charset="-122"/>
              </a:rPr>
              <a:t>万</a:t>
            </a:r>
            <a:endParaRPr lang="en-US" altLang="en-US" sz="1580" dirty="0">
              <a:latin typeface="微软雅黑 Light" panose="020B0502040204020203" pitchFamily="34" charset="-122"/>
              <a:ea typeface="微软雅黑 Light" panose="020B0502040204020203" pitchFamily="34" charset="-122"/>
            </a:endParaRPr>
          </a:p>
          <a:p>
            <a:pPr marL="152400" indent="184150" algn="l" rtl="0" eaLnBrk="0">
              <a:lnSpc>
                <a:spcPct val="105000"/>
              </a:lnSpc>
              <a:spcBef>
                <a:spcPts val="380"/>
              </a:spcBef>
            </a:pPr>
            <a:r>
              <a:rPr sz="1580" kern="0" spc="10" dirty="0">
                <a:solidFill>
                  <a:srgbClr val="000000">
                    <a:alpha val="100000"/>
                  </a:srgbClr>
                </a:solidFill>
                <a:latin typeface="微软雅黑 Light" panose="020B0502040204020203" pitchFamily="34" charset="-122"/>
                <a:ea typeface="微软雅黑 Light" panose="020B0502040204020203" pitchFamily="34" charset="-122"/>
                <a:cs typeface="宋体" panose="02010600030101010101" pitchFamily="2" charset="-122"/>
              </a:rPr>
              <a:t>注册会员数</a:t>
            </a:r>
            <a:r>
              <a:rPr sz="1580" kern="0" spc="0" dirty="0">
                <a:solidFill>
                  <a:srgbClr val="000000">
                    <a:alpha val="100000"/>
                  </a:srgbClr>
                </a:solidFill>
                <a:latin typeface="微软雅黑 Light" panose="020B0502040204020203" pitchFamily="34" charset="-122"/>
                <a:ea typeface="微软雅黑 Light" panose="020B0502040204020203" pitchFamily="34" charset="-122"/>
                <a:cs typeface="宋体" panose="02010600030101010101" pitchFamily="2" charset="-122"/>
              </a:rPr>
              <a:t>   </a:t>
            </a:r>
            <a:r>
              <a:rPr sz="1510" kern="0" spc="-100" dirty="0">
                <a:solidFill>
                  <a:srgbClr val="000000">
                    <a:alpha val="100000"/>
                  </a:srgbClr>
                </a:solidFill>
                <a:latin typeface="微软雅黑 Light" panose="020B0502040204020203" pitchFamily="34" charset="-122"/>
                <a:ea typeface="微软雅黑 Light" panose="020B0502040204020203" pitchFamily="34" charset="-122"/>
                <a:cs typeface="Microsoft JhengHei" panose="020B0604030504040204" charset="-120"/>
              </a:rPr>
              <a:t>（截至</a:t>
            </a:r>
            <a:r>
              <a:rPr sz="1510" kern="0" spc="-100" dirty="0">
                <a:solidFill>
                  <a:srgbClr val="000000">
                    <a:alpha val="100000"/>
                  </a:srgbClr>
                </a:solidFill>
                <a:latin typeface="微软雅黑 Light" panose="020B0502040204020203" pitchFamily="34" charset="-122"/>
                <a:ea typeface="微软雅黑 Light" panose="020B0502040204020203" pitchFamily="34" charset="-122"/>
                <a:cs typeface="Calibri" panose="020F0502020204030204"/>
              </a:rPr>
              <a:t>2022</a:t>
            </a:r>
            <a:r>
              <a:rPr sz="1510" kern="0" spc="-100" dirty="0">
                <a:solidFill>
                  <a:srgbClr val="000000">
                    <a:alpha val="100000"/>
                  </a:srgbClr>
                </a:solidFill>
                <a:latin typeface="微软雅黑 Light" panose="020B0502040204020203" pitchFamily="34" charset="-122"/>
                <a:ea typeface="微软雅黑 Light" panose="020B0502040204020203" pitchFamily="34" charset="-122"/>
                <a:cs typeface="Microsoft JhengHei" panose="020B0604030504040204" charset="-120"/>
              </a:rPr>
              <a:t>年）</a:t>
            </a:r>
            <a:endParaRPr lang="en-US" altLang="en-US" sz="1510" dirty="0">
              <a:latin typeface="微软雅黑 Light" panose="020B0502040204020203" pitchFamily="34" charset="-122"/>
              <a:ea typeface="微软雅黑 Light" panose="020B0502040204020203" pitchFamily="34" charset="-122"/>
            </a:endParaRPr>
          </a:p>
        </p:txBody>
      </p:sp>
      <p:sp>
        <p:nvSpPr>
          <p:cNvPr id="464" name="textbox 464"/>
          <p:cNvSpPr/>
          <p:nvPr/>
        </p:nvSpPr>
        <p:spPr>
          <a:xfrm>
            <a:off x="8975709" y="5216210"/>
            <a:ext cx="1487375" cy="738209"/>
          </a:xfrm>
          <a:prstGeom prst="rect">
            <a:avLst/>
          </a:prstGeom>
        </p:spPr>
        <p:txBody>
          <a:bodyPr vert="horz" wrap="square" lIns="0" tIns="0" rIns="0" bIns="0"/>
          <a:lstStyle/>
          <a:p>
            <a:pPr algn="l" rtl="0" eaLnBrk="0">
              <a:lnSpc>
                <a:spcPct val="77000"/>
              </a:lnSpc>
            </a:pPr>
            <a:endParaRPr lang="en-US" altLang="en-US" sz="100" dirty="0">
              <a:latin typeface="微软雅黑 Light" panose="020B0502040204020203" pitchFamily="34" charset="-122"/>
              <a:ea typeface="微软雅黑 Light" panose="020B0502040204020203" pitchFamily="34" charset="-122"/>
            </a:endParaRPr>
          </a:p>
          <a:p>
            <a:pPr marL="819150" algn="l" rtl="0" eaLnBrk="0">
              <a:lnSpc>
                <a:spcPct val="81000"/>
              </a:lnSpc>
            </a:pPr>
            <a:r>
              <a:rPr sz="1580" b="1" kern="0" spc="-40" dirty="0">
                <a:solidFill>
                  <a:srgbClr val="548235">
                    <a:alpha val="100000"/>
                  </a:srgbClr>
                </a:solidFill>
                <a:latin typeface="微软雅黑 Light" panose="020B0502040204020203" pitchFamily="34" charset="-122"/>
                <a:ea typeface="微软雅黑 Light" panose="020B0502040204020203" pitchFamily="34" charset="-122"/>
                <a:cs typeface="Arial" panose="020B0604020202020204"/>
              </a:rPr>
              <a:t>133</a:t>
            </a:r>
            <a:endParaRPr lang="en-US" altLang="en-US" sz="1580" dirty="0">
              <a:latin typeface="微软雅黑 Light" panose="020B0502040204020203" pitchFamily="34" charset="-122"/>
              <a:ea typeface="微软雅黑 Light" panose="020B0502040204020203" pitchFamily="34" charset="-122"/>
            </a:endParaRPr>
          </a:p>
          <a:p>
            <a:pPr marL="339725" algn="l" rtl="0" eaLnBrk="0">
              <a:lnSpc>
                <a:spcPct val="85000"/>
              </a:lnSpc>
              <a:spcBef>
                <a:spcPts val="420"/>
              </a:spcBef>
            </a:pPr>
            <a:r>
              <a:rPr sz="1580" kern="0" spc="0" dirty="0">
                <a:solidFill>
                  <a:srgbClr val="000000">
                    <a:alpha val="100000"/>
                  </a:srgbClr>
                </a:solidFill>
                <a:latin typeface="微软雅黑 Light" panose="020B0502040204020203" pitchFamily="34" charset="-122"/>
                <a:ea typeface="微软雅黑 Light" panose="020B0502040204020203" pitchFamily="34" charset="-122"/>
                <a:cs typeface="Microsoft JhengHei" panose="020B0604030504040204" charset="-120"/>
              </a:rPr>
              <a:t>有效专利数</a:t>
            </a:r>
            <a:endParaRPr lang="en-US" altLang="en-US" sz="1580" dirty="0">
              <a:latin typeface="微软雅黑 Light" panose="020B0502040204020203" pitchFamily="34" charset="-122"/>
              <a:ea typeface="微软雅黑 Light" panose="020B0502040204020203" pitchFamily="34" charset="-122"/>
            </a:endParaRPr>
          </a:p>
          <a:p>
            <a:pPr marL="152400" algn="l" rtl="0" eaLnBrk="0">
              <a:lnSpc>
                <a:spcPts val="3090"/>
              </a:lnSpc>
            </a:pPr>
            <a:r>
              <a:rPr sz="1580" kern="0" spc="-130" dirty="0">
                <a:solidFill>
                  <a:srgbClr val="000000">
                    <a:alpha val="100000"/>
                  </a:srgbClr>
                </a:solidFill>
                <a:latin typeface="微软雅黑 Light" panose="020B0502040204020203" pitchFamily="34" charset="-122"/>
                <a:ea typeface="微软雅黑 Light" panose="020B0502040204020203" pitchFamily="34" charset="-122"/>
                <a:cs typeface="Microsoft JhengHei" panose="020B0604030504040204" charset="-120"/>
              </a:rPr>
              <a:t>（截至</a:t>
            </a:r>
            <a:r>
              <a:rPr sz="1580" kern="0" spc="-130" dirty="0">
                <a:solidFill>
                  <a:srgbClr val="000000">
                    <a:alpha val="100000"/>
                  </a:srgbClr>
                </a:solidFill>
                <a:latin typeface="微软雅黑 Light" panose="020B0502040204020203" pitchFamily="34" charset="-122"/>
                <a:ea typeface="微软雅黑 Light" panose="020B0502040204020203" pitchFamily="34" charset="-122"/>
                <a:cs typeface="Calibri" panose="020F0502020204030204"/>
              </a:rPr>
              <a:t>2022</a:t>
            </a:r>
            <a:r>
              <a:rPr sz="1580" kern="0" spc="-130" dirty="0">
                <a:solidFill>
                  <a:srgbClr val="000000">
                    <a:alpha val="100000"/>
                  </a:srgbClr>
                </a:solidFill>
                <a:latin typeface="微软雅黑 Light" panose="020B0502040204020203" pitchFamily="34" charset="-122"/>
                <a:ea typeface="微软雅黑 Light" panose="020B0502040204020203" pitchFamily="34" charset="-122"/>
                <a:cs typeface="Microsoft JhengHei" panose="020B0604030504040204" charset="-120"/>
              </a:rPr>
              <a:t>年）</a:t>
            </a:r>
            <a:endParaRPr lang="en-US" altLang="en-US" sz="1580" dirty="0">
              <a:latin typeface="微软雅黑 Light" panose="020B0502040204020203" pitchFamily="34" charset="-122"/>
              <a:ea typeface="微软雅黑 Light" panose="020B0502040204020203" pitchFamily="34" charset="-122"/>
            </a:endParaRPr>
          </a:p>
        </p:txBody>
      </p:sp>
      <p:sp>
        <p:nvSpPr>
          <p:cNvPr id="468" name="textbox 468"/>
          <p:cNvSpPr/>
          <p:nvPr/>
        </p:nvSpPr>
        <p:spPr>
          <a:xfrm>
            <a:off x="3466831" y="5206801"/>
            <a:ext cx="1230349" cy="764688"/>
          </a:xfrm>
          <a:prstGeom prst="rect">
            <a:avLst/>
          </a:prstGeom>
        </p:spPr>
        <p:txBody>
          <a:bodyPr vert="horz" wrap="square" lIns="0" tIns="0" rIns="0" bIns="0"/>
          <a:lstStyle/>
          <a:p>
            <a:pPr algn="l" rtl="0" eaLnBrk="0">
              <a:lnSpc>
                <a:spcPct val="73000"/>
              </a:lnSpc>
            </a:pPr>
            <a:endParaRPr lang="en-US" altLang="en-US" sz="100" dirty="0">
              <a:latin typeface="微软雅黑 Light" panose="020B0502040204020203" pitchFamily="34" charset="-122"/>
              <a:ea typeface="微软雅黑 Light" panose="020B0502040204020203" pitchFamily="34" charset="-122"/>
            </a:endParaRPr>
          </a:p>
          <a:p>
            <a:pPr marL="491490" algn="l" rtl="0" eaLnBrk="0">
              <a:lnSpc>
                <a:spcPct val="82000"/>
              </a:lnSpc>
            </a:pPr>
            <a:r>
              <a:rPr sz="1580" b="1" kern="0" spc="-10" dirty="0">
                <a:solidFill>
                  <a:srgbClr val="C55A11">
                    <a:alpha val="100000"/>
                  </a:srgbClr>
                </a:solidFill>
                <a:latin typeface="微软雅黑 Light" panose="020B0502040204020203" pitchFamily="34" charset="-122"/>
                <a:ea typeface="微软雅黑 Light" panose="020B0502040204020203" pitchFamily="34" charset="-122"/>
                <a:cs typeface="Arial" panose="020B0604020202020204"/>
              </a:rPr>
              <a:t>+36%</a:t>
            </a:r>
            <a:endParaRPr lang="en-US" altLang="en-US" sz="1580" dirty="0">
              <a:latin typeface="微软雅黑 Light" panose="020B0502040204020203" pitchFamily="34" charset="-122"/>
              <a:ea typeface="微软雅黑 Light" panose="020B0502040204020203" pitchFamily="34" charset="-122"/>
            </a:endParaRPr>
          </a:p>
          <a:p>
            <a:pPr marL="12700" indent="73660" algn="l" rtl="0" eaLnBrk="0">
              <a:lnSpc>
                <a:spcPct val="106000"/>
              </a:lnSpc>
              <a:spcBef>
                <a:spcPts val="425"/>
              </a:spcBef>
            </a:pPr>
            <a:r>
              <a:rPr sz="1580" kern="0" spc="-10" dirty="0">
                <a:solidFill>
                  <a:srgbClr val="000000">
                    <a:alpha val="100000"/>
                  </a:srgbClr>
                </a:solidFill>
                <a:latin typeface="微软雅黑 Light" panose="020B0502040204020203" pitchFamily="34" charset="-122"/>
                <a:ea typeface="微软雅黑 Light" panose="020B0502040204020203" pitchFamily="34" charset="-122"/>
                <a:cs typeface="Calibri" panose="020F0502020204030204"/>
              </a:rPr>
              <a:t>18–22</a:t>
            </a:r>
            <a:r>
              <a:rPr sz="1580" kern="0" spc="-10" dirty="0">
                <a:solidFill>
                  <a:srgbClr val="000000">
                    <a:alpha val="100000"/>
                  </a:srgbClr>
                </a:solidFill>
                <a:latin typeface="微软雅黑 Light" panose="020B0502040204020203" pitchFamily="34" charset="-122"/>
                <a:ea typeface="微软雅黑 Light" panose="020B0502040204020203" pitchFamily="34" charset="-122"/>
                <a:cs typeface="Microsoft JhengHei" panose="020B0604030504040204" charset="-120"/>
              </a:rPr>
              <a:t>年收入</a:t>
            </a:r>
            <a:r>
              <a:rPr sz="1580" kern="0" spc="20" dirty="0">
                <a:solidFill>
                  <a:srgbClr val="000000">
                    <a:alpha val="100000"/>
                  </a:srgbClr>
                </a:solidFill>
                <a:latin typeface="微软雅黑 Light" panose="020B0502040204020203" pitchFamily="34" charset="-122"/>
                <a:ea typeface="微软雅黑 Light" panose="020B0502040204020203" pitchFamily="34" charset="-122"/>
                <a:cs typeface="Microsoft JhengHei" panose="020B0604030504040204" charset="-120"/>
              </a:rPr>
              <a:t>  </a:t>
            </a:r>
            <a:r>
              <a:rPr sz="1580" kern="0" spc="10" dirty="0">
                <a:solidFill>
                  <a:srgbClr val="000000">
                    <a:alpha val="100000"/>
                  </a:srgbClr>
                </a:solidFill>
                <a:latin typeface="微软雅黑 Light" panose="020B0502040204020203" pitchFamily="34" charset="-122"/>
                <a:ea typeface="微软雅黑 Light" panose="020B0502040204020203" pitchFamily="34" charset="-122"/>
                <a:cs typeface="Microsoft JhengHei" panose="020B0604030504040204" charset="-120"/>
              </a:rPr>
              <a:t>年复合增长率</a:t>
            </a:r>
            <a:endParaRPr lang="en-US" altLang="en-US" sz="1580" dirty="0">
              <a:latin typeface="微软雅黑 Light" panose="020B0502040204020203" pitchFamily="34" charset="-122"/>
              <a:ea typeface="微软雅黑 Light" panose="020B0502040204020203" pitchFamily="34" charset="-122"/>
            </a:endParaRPr>
          </a:p>
        </p:txBody>
      </p:sp>
      <p:sp>
        <p:nvSpPr>
          <p:cNvPr id="470" name="textbox 470"/>
          <p:cNvSpPr/>
          <p:nvPr/>
        </p:nvSpPr>
        <p:spPr>
          <a:xfrm>
            <a:off x="7987990" y="1958150"/>
            <a:ext cx="1763506" cy="630469"/>
          </a:xfrm>
          <a:prstGeom prst="rect">
            <a:avLst/>
          </a:prstGeom>
        </p:spPr>
        <p:txBody>
          <a:bodyPr vert="horz" wrap="square" lIns="0" tIns="0" rIns="0" bIns="0"/>
          <a:lstStyle/>
          <a:p>
            <a:pPr algn="l" rtl="0" eaLnBrk="0">
              <a:lnSpc>
                <a:spcPct val="89000"/>
              </a:lnSpc>
            </a:pPr>
            <a:endParaRPr lang="en-US" altLang="en-US" sz="145" dirty="0">
              <a:latin typeface="微软雅黑 Light" panose="020B0502040204020203" pitchFamily="34" charset="-122"/>
              <a:ea typeface="微软雅黑 Light" panose="020B0502040204020203" pitchFamily="34" charset="-122"/>
            </a:endParaRPr>
          </a:p>
          <a:p>
            <a:pPr marL="677545" algn="l" rtl="0" eaLnBrk="0">
              <a:lnSpc>
                <a:spcPct val="94000"/>
              </a:lnSpc>
            </a:pPr>
            <a:r>
              <a:rPr sz="3450" b="1" kern="0" spc="-10" dirty="0">
                <a:solidFill>
                  <a:srgbClr val="B9655E">
                    <a:alpha val="100000"/>
                  </a:srgbClr>
                </a:solidFill>
                <a:latin typeface="微软雅黑 Light" panose="020B0502040204020203" pitchFamily="34" charset="-122"/>
                <a:ea typeface="微软雅黑 Light" panose="020B0502040204020203" pitchFamily="34" charset="-122"/>
                <a:cs typeface="Calibri" panose="020F0502020204030204"/>
              </a:rPr>
              <a:t>#</a:t>
            </a:r>
            <a:r>
              <a:rPr sz="3450" b="1" kern="0" spc="-10" dirty="0">
                <a:solidFill>
                  <a:srgbClr val="2E75B6">
                    <a:alpha val="100000"/>
                  </a:srgbClr>
                </a:solidFill>
                <a:latin typeface="微软雅黑 Light" panose="020B0502040204020203" pitchFamily="34" charset="-122"/>
                <a:ea typeface="微软雅黑 Light" panose="020B0502040204020203" pitchFamily="34" charset="-122"/>
                <a:cs typeface="Arial" panose="020B0604020202020204"/>
              </a:rPr>
              <a:t>4</a:t>
            </a:r>
            <a:endParaRPr lang="en-US" altLang="en-US" sz="3450" dirty="0">
              <a:latin typeface="微软雅黑 Light" panose="020B0502040204020203" pitchFamily="34" charset="-122"/>
              <a:ea typeface="微软雅黑 Light" panose="020B0502040204020203" pitchFamily="34" charset="-122"/>
            </a:endParaRPr>
          </a:p>
          <a:p>
            <a:pPr marL="12700" algn="l" rtl="0" eaLnBrk="0">
              <a:lnSpc>
                <a:spcPts val="1730"/>
              </a:lnSpc>
            </a:pPr>
            <a:r>
              <a:rPr sz="1150" b="1" kern="0" spc="100" dirty="0">
                <a:solidFill>
                  <a:srgbClr val="2E75B6">
                    <a:alpha val="100000"/>
                  </a:srgbClr>
                </a:solidFill>
                <a:latin typeface="微软雅黑 Light" panose="020B0502040204020203" pitchFamily="34" charset="-122"/>
                <a:ea typeface="微软雅黑 Light" panose="020B0502040204020203" pitchFamily="34" charset="-122"/>
                <a:cs typeface="Microsoft JhengHei" panose="020B0604030504040204" charset="-120"/>
              </a:rPr>
              <a:t>全球功效性护肤品品牌</a:t>
            </a:r>
            <a:r>
              <a:rPr lang="en-US" sz="1005" b="1" kern="0" spc="100" baseline="30000" dirty="0">
                <a:solidFill>
                  <a:srgbClr val="2E75B6">
                    <a:alpha val="100000"/>
                  </a:srgbClr>
                </a:solidFill>
                <a:latin typeface="微软雅黑 Light" panose="020B0502040204020203" pitchFamily="34" charset="-122"/>
                <a:ea typeface="微软雅黑 Light" panose="020B0502040204020203" pitchFamily="34" charset="-122"/>
                <a:cs typeface="Calibri" panose="020F0502020204030204"/>
              </a:rPr>
              <a:t>3</a:t>
            </a:r>
            <a:endParaRPr lang="en-US" altLang="en-US" sz="1150" kern="0" spc="100" baseline="30000" dirty="0">
              <a:solidFill>
                <a:srgbClr val="2E75B6">
                  <a:alpha val="100000"/>
                </a:srgbClr>
              </a:solidFill>
              <a:latin typeface="微软雅黑 Light" panose="020B0502040204020203" pitchFamily="34" charset="-122"/>
              <a:ea typeface="微软雅黑 Light" panose="020B0502040204020203" pitchFamily="34" charset="-122"/>
              <a:cs typeface="Calibri" panose="020F0502020204030204"/>
            </a:endParaRPr>
          </a:p>
        </p:txBody>
      </p:sp>
      <p:sp>
        <p:nvSpPr>
          <p:cNvPr id="474" name="textbox 474"/>
          <p:cNvSpPr/>
          <p:nvPr/>
        </p:nvSpPr>
        <p:spPr>
          <a:xfrm>
            <a:off x="3890860" y="6613046"/>
            <a:ext cx="7629615" cy="141848"/>
          </a:xfrm>
          <a:prstGeom prst="rect">
            <a:avLst/>
          </a:prstGeom>
        </p:spPr>
        <p:txBody>
          <a:bodyPr vert="horz" wrap="square" lIns="0" tIns="0" rIns="0" bIns="0"/>
          <a:lstStyle/>
          <a:p>
            <a:pPr algn="l" rtl="0" eaLnBrk="0">
              <a:lnSpc>
                <a:spcPct val="85000"/>
              </a:lnSpc>
            </a:pPr>
            <a:endParaRPr lang="en-US" altLang="en-US" sz="215" dirty="0"/>
          </a:p>
          <a:p>
            <a:pPr marL="12700" algn="l" rtl="0" eaLnBrk="0">
              <a:lnSpc>
                <a:spcPct val="100000"/>
              </a:lnSpc>
            </a:pPr>
            <a:r>
              <a:rPr sz="865" kern="0" spc="70" dirty="0">
                <a:solidFill>
                  <a:srgbClr val="595959">
                    <a:alpha val="100000"/>
                  </a:srgbClr>
                </a:solidFill>
                <a:latin typeface="微软雅黑" panose="020B0503020204020204" charset="-122"/>
                <a:ea typeface="微软雅黑" panose="020B0503020204020204" charset="-122"/>
                <a:cs typeface="Microsoft JhengHei" panose="020B0604030504040204" charset="-120"/>
              </a:rPr>
              <a:t>注：</a:t>
            </a:r>
            <a:r>
              <a:rPr sz="865" kern="0" spc="100" dirty="0">
                <a:solidFill>
                  <a:srgbClr val="595959">
                    <a:alpha val="100000"/>
                  </a:srgbClr>
                </a:solidFill>
                <a:latin typeface="微软雅黑" panose="020B0503020204020204" charset="-122"/>
                <a:ea typeface="微软雅黑" panose="020B0503020204020204" charset="-122"/>
                <a:cs typeface="Microsoft JhengHei" panose="020B0604030504040204" charset="-120"/>
              </a:rPr>
              <a:t> </a:t>
            </a:r>
            <a:r>
              <a:rPr sz="865" kern="0" spc="70" dirty="0">
                <a:solidFill>
                  <a:srgbClr val="595959">
                    <a:alpha val="100000"/>
                  </a:srgbClr>
                </a:solidFill>
                <a:latin typeface="微软雅黑" panose="020B0503020204020204" charset="-122"/>
                <a:ea typeface="微软雅黑" panose="020B0503020204020204" charset="-122"/>
                <a:cs typeface="Arial" panose="020B0604020202020204"/>
              </a:rPr>
              <a:t>¹</a:t>
            </a:r>
            <a:r>
              <a:rPr sz="865" kern="0" spc="70" dirty="0">
                <a:solidFill>
                  <a:srgbClr val="595959">
                    <a:alpha val="100000"/>
                  </a:srgbClr>
                </a:solidFill>
                <a:latin typeface="微软雅黑" panose="020B0503020204020204" charset="-122"/>
                <a:ea typeface="微软雅黑" panose="020B0503020204020204" charset="-122"/>
                <a:cs typeface="Microsoft JhengHei" panose="020B0604030504040204" charset="-120"/>
              </a:rPr>
              <a:t>欧睿数据报告，按</a:t>
            </a:r>
            <a:r>
              <a:rPr sz="865" kern="0" spc="70" dirty="0">
                <a:solidFill>
                  <a:srgbClr val="595959">
                    <a:alpha val="100000"/>
                  </a:srgbClr>
                </a:solidFill>
                <a:latin typeface="微软雅黑" panose="020B0503020204020204" charset="-122"/>
                <a:ea typeface="微软雅黑" panose="020B0503020204020204" charset="-122"/>
                <a:cs typeface="Arial" panose="020B0604020202020204"/>
              </a:rPr>
              <a:t>2022</a:t>
            </a:r>
            <a:r>
              <a:rPr sz="865" kern="0" spc="70" dirty="0">
                <a:solidFill>
                  <a:srgbClr val="595959">
                    <a:alpha val="100000"/>
                  </a:srgbClr>
                </a:solidFill>
                <a:latin typeface="微软雅黑" panose="020B0503020204020204" charset="-122"/>
                <a:ea typeface="微软雅黑" panose="020B0503020204020204" charset="-122"/>
                <a:cs typeface="Microsoft JhengHei" panose="020B0604030504040204" charset="-120"/>
              </a:rPr>
              <a:t>年零售额计算；</a:t>
            </a:r>
            <a:r>
              <a:rPr sz="865" kern="0" spc="0" dirty="0">
                <a:solidFill>
                  <a:srgbClr val="595959">
                    <a:alpha val="100000"/>
                  </a:srgbClr>
                </a:solidFill>
                <a:latin typeface="微软雅黑" panose="020B0503020204020204" charset="-122"/>
                <a:ea typeface="微软雅黑" panose="020B0503020204020204" charset="-122"/>
                <a:cs typeface="Microsoft JhengHei" panose="020B0604030504040204" charset="-120"/>
              </a:rPr>
              <a:t>  </a:t>
            </a:r>
            <a:r>
              <a:rPr sz="865" kern="0" spc="70" baseline="26000" dirty="0">
                <a:solidFill>
                  <a:srgbClr val="595959">
                    <a:alpha val="100000"/>
                  </a:srgbClr>
                </a:solidFill>
                <a:latin typeface="微软雅黑" panose="020B0503020204020204" charset="-122"/>
                <a:ea typeface="微软雅黑" panose="020B0503020204020204" charset="-122"/>
                <a:cs typeface="Arial" panose="020B0604020202020204"/>
              </a:rPr>
              <a:t>2</a:t>
            </a:r>
            <a:r>
              <a:rPr sz="865" kern="0" spc="70" dirty="0">
                <a:solidFill>
                  <a:srgbClr val="595959">
                    <a:alpha val="100000"/>
                  </a:srgbClr>
                </a:solidFill>
                <a:latin typeface="微软雅黑" panose="020B0503020204020204" charset="-122"/>
                <a:ea typeface="微软雅黑" panose="020B0503020204020204" charset="-122"/>
                <a:cs typeface="Microsoft JhengHei" panose="020B0604030504040204" charset="-120"/>
              </a:rPr>
              <a:t>根据弗若斯特沙利文对所有功效性护肤品品牌的消费者调研； </a:t>
            </a:r>
            <a:r>
              <a:rPr sz="865" kern="0" spc="70" baseline="26000" dirty="0">
                <a:solidFill>
                  <a:srgbClr val="595959">
                    <a:alpha val="100000"/>
                  </a:srgbClr>
                </a:solidFill>
                <a:latin typeface="微软雅黑" panose="020B0503020204020204" charset="-122"/>
                <a:ea typeface="微软雅黑" panose="020B0503020204020204" charset="-122"/>
                <a:cs typeface="Arial" panose="020B0604020202020204"/>
              </a:rPr>
              <a:t>3</a:t>
            </a:r>
            <a:r>
              <a:rPr sz="865" kern="0" spc="70" dirty="0">
                <a:solidFill>
                  <a:srgbClr val="595959">
                    <a:alpha val="100000"/>
                  </a:srgbClr>
                </a:solidFill>
                <a:latin typeface="微软雅黑" panose="020B0503020204020204" charset="-122"/>
                <a:ea typeface="微软雅黑" panose="020B0503020204020204" charset="-122"/>
                <a:cs typeface="Microsoft JhengHei" panose="020B0604030504040204" charset="-120"/>
              </a:rPr>
              <a:t>欧睿数据库，按</a:t>
            </a:r>
            <a:r>
              <a:rPr sz="865" kern="0" spc="70" dirty="0">
                <a:solidFill>
                  <a:srgbClr val="595959">
                    <a:alpha val="100000"/>
                  </a:srgbClr>
                </a:solidFill>
                <a:latin typeface="微软雅黑" panose="020B0503020204020204" charset="-122"/>
                <a:ea typeface="微软雅黑" panose="020B0503020204020204" charset="-122"/>
                <a:cs typeface="Arial" panose="020B0604020202020204"/>
              </a:rPr>
              <a:t>2022</a:t>
            </a:r>
            <a:r>
              <a:rPr sz="865" kern="0" spc="70" dirty="0">
                <a:solidFill>
                  <a:srgbClr val="595959">
                    <a:alpha val="100000"/>
                  </a:srgbClr>
                </a:solidFill>
                <a:latin typeface="微软雅黑" panose="020B0503020204020204" charset="-122"/>
                <a:ea typeface="微软雅黑" panose="020B0503020204020204" charset="-122"/>
                <a:cs typeface="Microsoft JhengHei" panose="020B0604030504040204" charset="-120"/>
              </a:rPr>
              <a:t>年零售额</a:t>
            </a:r>
            <a:r>
              <a:rPr sz="865" kern="0" spc="60" dirty="0">
                <a:solidFill>
                  <a:srgbClr val="595959">
                    <a:alpha val="100000"/>
                  </a:srgbClr>
                </a:solidFill>
                <a:latin typeface="微软雅黑" panose="020B0503020204020204" charset="-122"/>
                <a:ea typeface="微软雅黑" panose="020B0503020204020204" charset="-122"/>
                <a:cs typeface="Microsoft JhengHei" panose="020B0604030504040204" charset="-120"/>
              </a:rPr>
              <a:t>计算</a:t>
            </a:r>
            <a:endParaRPr lang="en-US" altLang="en-US" sz="865" dirty="0">
              <a:latin typeface="微软雅黑" panose="020B0503020204020204" charset="-122"/>
              <a:ea typeface="微软雅黑" panose="020B0503020204020204" charset="-122"/>
            </a:endParaRPr>
          </a:p>
        </p:txBody>
      </p:sp>
      <p:pic>
        <p:nvPicPr>
          <p:cNvPr id="478" name="picture 478"/>
          <p:cNvPicPr>
            <a:picLocks noChangeAspect="1"/>
          </p:cNvPicPr>
          <p:nvPr/>
        </p:nvPicPr>
        <p:blipFill>
          <a:blip r:embed="rId2"/>
          <a:stretch>
            <a:fillRect/>
          </a:stretch>
        </p:blipFill>
        <p:spPr>
          <a:xfrm rot="21600000">
            <a:off x="4509912" y="2053016"/>
            <a:ext cx="32869" cy="516610"/>
          </a:xfrm>
          <a:prstGeom prst="rect">
            <a:avLst/>
          </a:prstGeom>
        </p:spPr>
      </p:pic>
      <p:sp>
        <p:nvSpPr>
          <p:cNvPr id="480" name="rect"/>
          <p:cNvSpPr/>
          <p:nvPr/>
        </p:nvSpPr>
        <p:spPr>
          <a:xfrm>
            <a:off x="7461704" y="2058829"/>
            <a:ext cx="32869" cy="516609"/>
          </a:xfrm>
          <a:prstGeom prst="rect">
            <a:avLst/>
          </a:prstGeom>
          <a:solidFill>
            <a:srgbClr val="9DC3E6">
              <a:alpha val="100000"/>
            </a:srgbClr>
          </a:solidFill>
          <a:ln cap="flat">
            <a:noFill/>
            <a:prstDash val="solid"/>
            <a:miter lim="0"/>
          </a:ln>
        </p:spPr>
        <p:txBody>
          <a:bodyPr rtlCol="0"/>
          <a:lstStyle/>
          <a:p>
            <a:pPr algn="ctr"/>
            <a:endParaRPr lang="zh-CN" altLang="en-US" sz="1440">
              <a:latin typeface="微软雅黑 Light" panose="020B0502040204020203" pitchFamily="34" charset="-122"/>
              <a:ea typeface="微软雅黑 Light" panose="020B0502040204020203" pitchFamily="34" charset="-122"/>
            </a:endParaRPr>
          </a:p>
        </p:txBody>
      </p:sp>
      <p:pic>
        <p:nvPicPr>
          <p:cNvPr id="2" name="图片 1" descr="图示&#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2439" y="2854285"/>
            <a:ext cx="2650517" cy="1987888"/>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3365" y="3142834"/>
            <a:ext cx="1931512" cy="459029"/>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24852" t="36666" r="25983" b="37963"/>
          <a:stretch>
            <a:fillRect/>
          </a:stretch>
        </p:blipFill>
        <p:spPr>
          <a:xfrm>
            <a:off x="7259021" y="3984443"/>
            <a:ext cx="1640468" cy="64581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23"/>
          <p:cNvSpPr/>
          <p:nvPr/>
        </p:nvSpPr>
        <p:spPr>
          <a:xfrm>
            <a:off x="4513526" y="2253288"/>
            <a:ext cx="3136407" cy="3778837"/>
          </a:xfrm>
          <a:prstGeom prst="roundRect">
            <a:avLst>
              <a:gd name="adj" fmla="val 7320"/>
            </a:avLst>
          </a:prstGeom>
          <a:solidFill>
            <a:schemeClr val="bg1"/>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1524" tIns="40762" rIns="81524" bIns="40762" numCol="1" spcCol="0" rtlCol="0" fromWordArt="0" anchor="ctr" anchorCtr="0" forceAA="0" compatLnSpc="1">
            <a:normAutofit/>
          </a:bodyPr>
          <a:lstStyle/>
          <a:p>
            <a:pPr algn="ctr" defTabSz="1134110"/>
            <a:endParaRPr lang="zh-CN" altLang="en-US" sz="1785" b="1" dirty="0">
              <a:solidFill>
                <a:schemeClr val="bg1"/>
              </a:solidFill>
            </a:endParaRPr>
          </a:p>
        </p:txBody>
      </p:sp>
      <p:sp>
        <p:nvSpPr>
          <p:cNvPr id="20" name="圆角矩形 19"/>
          <p:cNvSpPr/>
          <p:nvPr/>
        </p:nvSpPr>
        <p:spPr>
          <a:xfrm>
            <a:off x="988941" y="2223279"/>
            <a:ext cx="2997195" cy="3808846"/>
          </a:xfrm>
          <a:prstGeom prst="roundRect">
            <a:avLst>
              <a:gd name="adj" fmla="val 7320"/>
            </a:avLst>
          </a:prstGeom>
          <a:solidFill>
            <a:schemeClr val="bg1"/>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1524" tIns="40762" rIns="81524" bIns="40762" numCol="1" spcCol="0" rtlCol="0" fromWordArt="0" anchor="ctr" anchorCtr="0" forceAA="0" compatLnSpc="1">
            <a:normAutofit/>
          </a:bodyPr>
          <a:lstStyle/>
          <a:p>
            <a:pPr algn="ctr" defTabSz="1134110"/>
            <a:endParaRPr lang="zh-CN" altLang="en-US" sz="1785" b="1" dirty="0">
              <a:solidFill>
                <a:schemeClr val="bg1"/>
              </a:solidFill>
            </a:endParaRPr>
          </a:p>
        </p:txBody>
      </p:sp>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3121" t="36770" r="59620" b="30878"/>
          <a:stretch>
            <a:fillRect/>
          </a:stretch>
        </p:blipFill>
        <p:spPr>
          <a:xfrm>
            <a:off x="977693" y="4293221"/>
            <a:ext cx="2820873" cy="1224261"/>
          </a:xfrm>
          <a:prstGeom prst="rect">
            <a:avLst/>
          </a:prstGeom>
        </p:spPr>
      </p:pic>
      <p:sp>
        <p:nvSpPr>
          <p:cNvPr id="5" name="矩形 4"/>
          <p:cNvSpPr/>
          <p:nvPr/>
        </p:nvSpPr>
        <p:spPr>
          <a:xfrm>
            <a:off x="1137495" y="2236753"/>
            <a:ext cx="2697017" cy="214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680" tIns="54340" rIns="108680" bIns="54340">
            <a:spAutoFit/>
          </a:bodyPr>
          <a:lstStyle/>
          <a:p>
            <a:pPr>
              <a:lnSpc>
                <a:spcPct val="150000"/>
              </a:lnSpc>
            </a:pPr>
            <a:r>
              <a:rPr lang="zh-CN" altLang="en-US" sz="1200" dirty="0">
                <a:latin typeface="微软雅黑" panose="020B0503020204020204" charset="-122"/>
                <a:ea typeface="微软雅黑" panose="020B0503020204020204" charset="-122"/>
              </a:rPr>
              <a:t>完成了</a:t>
            </a:r>
            <a:r>
              <a:rPr lang="en-US" altLang="zh-CN" sz="1605" b="1" i="1" dirty="0">
                <a:solidFill>
                  <a:schemeClr val="accent1">
                    <a:lumMod val="75000"/>
                  </a:schemeClr>
                </a:solidFill>
                <a:latin typeface="微软雅黑" panose="020B0503020204020204" charset="-122"/>
                <a:ea typeface="微软雅黑" panose="020B0503020204020204" charset="-122"/>
              </a:rPr>
              <a:t>63 </a:t>
            </a:r>
            <a:r>
              <a:rPr lang="zh-CN" altLang="en-US" sz="1200" dirty="0">
                <a:latin typeface="微软雅黑" panose="020B0503020204020204" charset="-122"/>
                <a:ea typeface="微软雅黑" panose="020B0503020204020204" charset="-122"/>
              </a:rPr>
              <a:t>家三甲医院皮肤科临床研究及效果观察</a:t>
            </a:r>
            <a:endParaRPr lang="en-US" altLang="zh-CN" sz="1200" dirty="0">
              <a:latin typeface="微软雅黑" panose="020B0503020204020204" charset="-122"/>
              <a:ea typeface="微软雅黑" panose="020B0503020204020204" charset="-122"/>
            </a:endParaRPr>
          </a:p>
          <a:p>
            <a:pPr>
              <a:lnSpc>
                <a:spcPct val="150000"/>
              </a:lnSpc>
            </a:pPr>
            <a:r>
              <a:rPr lang="zh-CN" altLang="en-US" sz="1200" dirty="0">
                <a:latin typeface="微软雅黑" panose="020B0503020204020204" charset="-122"/>
                <a:ea typeface="微软雅黑" panose="020B0503020204020204" charset="-122"/>
              </a:rPr>
              <a:t>产品拥有循证医学加持，是对产品安全性、功效性开展的大规模多中心临床研究后得出的切实证明</a:t>
            </a:r>
            <a:endParaRPr lang="en-US" altLang="zh-CN" sz="1200" dirty="0">
              <a:latin typeface="微软雅黑" panose="020B0503020204020204" charset="-122"/>
              <a:ea typeface="微软雅黑" panose="020B0503020204020204" charset="-122"/>
            </a:endParaRPr>
          </a:p>
          <a:p>
            <a:pPr>
              <a:lnSpc>
                <a:spcPct val="150000"/>
              </a:lnSpc>
            </a:pPr>
            <a:r>
              <a:rPr lang="zh-CN" altLang="en-US" sz="1200" dirty="0">
                <a:latin typeface="微软雅黑" panose="020B0503020204020204" charset="-122"/>
                <a:ea typeface="微软雅黑" panose="020B0503020204020204" charset="-122"/>
              </a:rPr>
              <a:t>贝泰妮积极推动着中国功效性化妆品事业发展</a:t>
            </a:r>
            <a:endParaRPr lang="zh-CN" altLang="en-US" sz="1200" dirty="0">
              <a:latin typeface="微软雅黑" panose="020B0503020204020204" charset="-122"/>
              <a:ea typeface="微软雅黑" panose="020B0503020204020204" charset="-122"/>
            </a:endParaRPr>
          </a:p>
        </p:txBody>
      </p:sp>
      <p:sp>
        <p:nvSpPr>
          <p:cNvPr id="7" name="圆角矩形 6"/>
          <p:cNvSpPr/>
          <p:nvPr/>
        </p:nvSpPr>
        <p:spPr>
          <a:xfrm>
            <a:off x="988940" y="1873796"/>
            <a:ext cx="3034941" cy="27172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5"/>
          </a:p>
        </p:txBody>
      </p:sp>
      <p:sp>
        <p:nvSpPr>
          <p:cNvPr id="8" name="矩形 7"/>
          <p:cNvSpPr/>
          <p:nvPr/>
        </p:nvSpPr>
        <p:spPr>
          <a:xfrm>
            <a:off x="1137495" y="1791384"/>
            <a:ext cx="2505710" cy="368300"/>
          </a:xfrm>
          <a:prstGeom prst="rect">
            <a:avLst/>
          </a:prstGeom>
        </p:spPr>
        <p:txBody>
          <a:bodyPr wrap="none">
            <a:spAutoFit/>
          </a:bodyPr>
          <a:lstStyle/>
          <a:p>
            <a:r>
              <a:rPr lang="zh-CN" altLang="en-US" b="1" dirty="0">
                <a:latin typeface="微软雅黑" panose="020B0503020204020204" charset="-122"/>
                <a:ea typeface="微软雅黑" panose="020B0503020204020204" charset="-122"/>
              </a:rPr>
              <a:t>循证医学</a:t>
            </a:r>
            <a:r>
              <a:rPr lang="en-US" altLang="zh-CN" b="1" dirty="0">
                <a:latin typeface="微软雅黑" panose="020B0503020204020204" charset="-122"/>
                <a:ea typeface="微软雅黑" panose="020B0503020204020204" charset="-122"/>
              </a:rPr>
              <a:t>——</a:t>
            </a:r>
            <a:r>
              <a:rPr lang="zh-CN" altLang="en-US" b="1" dirty="0">
                <a:latin typeface="微软雅黑" panose="020B0503020204020204" charset="-122"/>
                <a:ea typeface="微软雅黑" panose="020B0503020204020204" charset="-122"/>
              </a:rPr>
              <a:t>临床研究</a:t>
            </a:r>
            <a:endParaRPr lang="zh-CN" altLang="en-US" b="1" dirty="0">
              <a:latin typeface="微软雅黑" panose="020B0503020204020204" charset="-122"/>
              <a:ea typeface="微软雅黑" panose="020B0503020204020204" charset="-122"/>
            </a:endParaRPr>
          </a:p>
        </p:txBody>
      </p:sp>
      <p:sp>
        <p:nvSpPr>
          <p:cNvPr id="9" name="圆角矩形 8"/>
          <p:cNvSpPr/>
          <p:nvPr/>
        </p:nvSpPr>
        <p:spPr>
          <a:xfrm>
            <a:off x="4513526" y="1886210"/>
            <a:ext cx="3136407" cy="259308"/>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5"/>
          </a:p>
        </p:txBody>
      </p:sp>
      <p:sp>
        <p:nvSpPr>
          <p:cNvPr id="10" name="矩形 9"/>
          <p:cNvSpPr/>
          <p:nvPr/>
        </p:nvSpPr>
        <p:spPr>
          <a:xfrm>
            <a:off x="4879563" y="1783020"/>
            <a:ext cx="2277110" cy="368300"/>
          </a:xfrm>
          <a:prstGeom prst="rect">
            <a:avLst/>
          </a:prstGeom>
        </p:spPr>
        <p:txBody>
          <a:bodyPr wrap="none">
            <a:spAutoFit/>
          </a:bodyPr>
          <a:lstStyle/>
          <a:p>
            <a:r>
              <a:rPr lang="zh-CN" altLang="en-US" b="1" dirty="0">
                <a:latin typeface="微软雅黑" panose="020B0503020204020204" charset="-122"/>
                <a:ea typeface="微软雅黑" panose="020B0503020204020204" charset="-122"/>
              </a:rPr>
              <a:t>学术影响</a:t>
            </a:r>
            <a:r>
              <a:rPr lang="en-US" altLang="zh-CN" b="1" dirty="0">
                <a:latin typeface="微软雅黑" panose="020B0503020204020204" charset="-122"/>
                <a:ea typeface="微软雅黑" panose="020B0503020204020204" charset="-122"/>
              </a:rPr>
              <a:t>——</a:t>
            </a:r>
            <a:r>
              <a:rPr lang="zh-CN" altLang="en-US" b="1" dirty="0">
                <a:latin typeface="微软雅黑" panose="020B0503020204020204" charset="-122"/>
                <a:ea typeface="微软雅黑" panose="020B0503020204020204" charset="-122"/>
              </a:rPr>
              <a:t>红宝书</a:t>
            </a:r>
            <a:endParaRPr lang="zh-CN" altLang="en-US" b="1" dirty="0">
              <a:latin typeface="微软雅黑" panose="020B0503020204020204" charset="-122"/>
              <a:ea typeface="微软雅黑" panose="020B0503020204020204" charset="-122"/>
            </a:endParaRPr>
          </a:p>
        </p:txBody>
      </p:sp>
      <p:pic>
        <p:nvPicPr>
          <p:cNvPr id="12" name="图片 11"/>
          <p:cNvPicPr>
            <a:picLocks noChangeAspect="1"/>
          </p:cNvPicPr>
          <p:nvPr/>
        </p:nvPicPr>
        <p:blipFill>
          <a:blip r:embed="rId2"/>
          <a:stretch>
            <a:fillRect/>
          </a:stretch>
        </p:blipFill>
        <p:spPr>
          <a:xfrm>
            <a:off x="6758251" y="2491119"/>
            <a:ext cx="735808" cy="937995"/>
          </a:xfrm>
          <a:prstGeom prst="rect">
            <a:avLst/>
          </a:prstGeom>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16600"/>
          <a:stretch>
            <a:fillRect/>
          </a:stretch>
        </p:blipFill>
        <p:spPr bwMode="auto">
          <a:xfrm>
            <a:off x="4395462" y="4749295"/>
            <a:ext cx="3219407" cy="91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6"/>
          <p:cNvSpPr txBox="1"/>
          <p:nvPr/>
        </p:nvSpPr>
        <p:spPr>
          <a:xfrm>
            <a:off x="4419600" y="3898900"/>
            <a:ext cx="3553460" cy="85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680" tIns="54340" rIns="108680" bIns="54340">
            <a:spAutoFit/>
          </a:bodyPr>
          <a:lstStyle>
            <a:defPPr>
              <a:defRPr lang="zh-CN"/>
            </a:defPPr>
            <a:lvl1pPr>
              <a:lnSpc>
                <a:spcPct val="200000"/>
              </a:lnSpc>
              <a:defRPr sz="1400">
                <a:latin typeface="微软雅黑" panose="020B0503020204020204" charset="-122"/>
                <a:ea typeface="微软雅黑" panose="020B0503020204020204" charset="-122"/>
              </a:defRPr>
            </a:lvl1pPr>
          </a:lstStyle>
          <a:p>
            <a:pPr marL="354330" indent="-354330">
              <a:lnSpc>
                <a:spcPct val="150000"/>
              </a:lnSpc>
              <a:buFont typeface="Arial" panose="020B0604020202020204" pitchFamily="34" charset="0"/>
              <a:buChar char="•"/>
            </a:pPr>
            <a:r>
              <a:rPr lang="zh-CN" altLang="en-US" sz="1200" dirty="0"/>
              <a:t>发表了</a:t>
            </a:r>
            <a:r>
              <a:rPr lang="en-US" altLang="zh-CN" sz="1605" b="1" i="1" dirty="0">
                <a:solidFill>
                  <a:schemeClr val="accent1">
                    <a:lumMod val="75000"/>
                  </a:schemeClr>
                </a:solidFill>
              </a:rPr>
              <a:t>184 </a:t>
            </a:r>
            <a:r>
              <a:rPr lang="zh-CN" altLang="en-US" sz="1200" dirty="0"/>
              <a:t>篇</a:t>
            </a:r>
            <a:r>
              <a:rPr lang="zh-CN" altLang="zh-CN" sz="1200" dirty="0"/>
              <a:t>基础研究及临床验证文章</a:t>
            </a:r>
            <a:r>
              <a:rPr lang="en-US" altLang="zh-CN" sz="1070" dirty="0"/>
              <a:t>     </a:t>
            </a:r>
            <a:endParaRPr lang="zh-CN" altLang="zh-CN" sz="1070" dirty="0"/>
          </a:p>
          <a:p>
            <a:pPr marL="354330" indent="-354330">
              <a:lnSpc>
                <a:spcPct val="150000"/>
              </a:lnSpc>
              <a:buFont typeface="Arial" panose="020B0604020202020204" pitchFamily="34" charset="0"/>
              <a:buChar char="•"/>
            </a:pPr>
            <a:r>
              <a:rPr lang="zh-CN" altLang="en-US" sz="1200" dirty="0"/>
              <a:t>完成了</a:t>
            </a:r>
            <a:r>
              <a:rPr lang="en-US" altLang="zh-CN" sz="1605" b="1" i="1" dirty="0">
                <a:solidFill>
                  <a:schemeClr val="accent1">
                    <a:lumMod val="75000"/>
                  </a:schemeClr>
                </a:solidFill>
              </a:rPr>
              <a:t>15 </a:t>
            </a:r>
            <a:r>
              <a:rPr lang="zh-CN" altLang="en-US" sz="1200" dirty="0"/>
              <a:t>篇国家级专家指南及共识</a:t>
            </a:r>
            <a:endParaRPr lang="en-US" altLang="zh-CN" sz="1200" dirty="0"/>
          </a:p>
        </p:txBody>
      </p:sp>
      <p:sp>
        <p:nvSpPr>
          <p:cNvPr id="17" name="矩形 16"/>
          <p:cNvSpPr/>
          <p:nvPr/>
        </p:nvSpPr>
        <p:spPr>
          <a:xfrm>
            <a:off x="4468156" y="2311384"/>
            <a:ext cx="2378648" cy="176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680" tIns="54340" rIns="108680" bIns="54340">
            <a:spAutoFit/>
          </a:bodyPr>
          <a:lstStyle/>
          <a:p>
            <a:pPr>
              <a:lnSpc>
                <a:spcPct val="150000"/>
              </a:lnSpc>
            </a:pPr>
            <a:r>
              <a:rPr lang="zh-CN" altLang="en-US" sz="1200" dirty="0">
                <a:latin typeface="微软雅黑" panose="020B0503020204020204" charset="-122"/>
                <a:ea typeface="微软雅黑" panose="020B0503020204020204" charset="-122"/>
              </a:rPr>
              <a:t>携手全球顶尖皮肤科专家，共同发布薇诺娜皮肤学级护肤品临床应用精萃，是学术研究和临床应用的集大成者，在中国皮肤科行业和功效性化妆行业的发展中具有指南性的影响作用</a:t>
            </a:r>
            <a:endParaRPr lang="zh-CN" altLang="en-US" sz="1200" dirty="0">
              <a:latin typeface="微软雅黑" panose="020B0503020204020204" charset="-122"/>
              <a:ea typeface="微软雅黑" panose="020B0503020204020204" charset="-122"/>
            </a:endParaRPr>
          </a:p>
        </p:txBody>
      </p:sp>
      <p:sp>
        <p:nvSpPr>
          <p:cNvPr id="22" name="文本框 21"/>
          <p:cNvSpPr txBox="1"/>
          <p:nvPr/>
        </p:nvSpPr>
        <p:spPr>
          <a:xfrm>
            <a:off x="788623" y="1668450"/>
            <a:ext cx="348872" cy="274404"/>
          </a:xfrm>
          <a:custGeom>
            <a:avLst/>
            <a:gdLst/>
            <a:ahLst/>
            <a:cxnLst/>
            <a:rect l="l" t="t" r="r" b="b"/>
            <a:pathLst>
              <a:path w="287611" h="226219">
                <a:moveTo>
                  <a:pt x="267147" y="0"/>
                </a:moveTo>
                <a:lnTo>
                  <a:pt x="287611" y="43160"/>
                </a:lnTo>
                <a:cubicBezTo>
                  <a:pt x="266775" y="50106"/>
                  <a:pt x="251830" y="59779"/>
                  <a:pt x="242776" y="72182"/>
                </a:cubicBezTo>
                <a:cubicBezTo>
                  <a:pt x="233723" y="84584"/>
                  <a:pt x="228948" y="101079"/>
                  <a:pt x="228452" y="121667"/>
                </a:cubicBezTo>
                <a:lnTo>
                  <a:pt x="279053" y="121667"/>
                </a:lnTo>
                <a:lnTo>
                  <a:pt x="279053" y="226219"/>
                </a:lnTo>
                <a:lnTo>
                  <a:pt x="174501" y="226219"/>
                </a:lnTo>
                <a:lnTo>
                  <a:pt x="174501" y="151433"/>
                </a:lnTo>
                <a:cubicBezTo>
                  <a:pt x="174501" y="120923"/>
                  <a:pt x="177168" y="96986"/>
                  <a:pt x="182501" y="79623"/>
                </a:cubicBezTo>
                <a:cubicBezTo>
                  <a:pt x="187834" y="62260"/>
                  <a:pt x="197756" y="46633"/>
                  <a:pt x="212266" y="32742"/>
                </a:cubicBezTo>
                <a:cubicBezTo>
                  <a:pt x="226777" y="18852"/>
                  <a:pt x="245071" y="7938"/>
                  <a:pt x="267147" y="0"/>
                </a:cubicBezTo>
                <a:close/>
                <a:moveTo>
                  <a:pt x="92646" y="0"/>
                </a:moveTo>
                <a:lnTo>
                  <a:pt x="113110" y="43160"/>
                </a:lnTo>
                <a:cubicBezTo>
                  <a:pt x="92274" y="50106"/>
                  <a:pt x="77329" y="59779"/>
                  <a:pt x="68275" y="72182"/>
                </a:cubicBezTo>
                <a:cubicBezTo>
                  <a:pt x="59222" y="84584"/>
                  <a:pt x="54447" y="101079"/>
                  <a:pt x="53951" y="121667"/>
                </a:cubicBezTo>
                <a:lnTo>
                  <a:pt x="104552" y="121667"/>
                </a:lnTo>
                <a:lnTo>
                  <a:pt x="104552" y="226219"/>
                </a:lnTo>
                <a:lnTo>
                  <a:pt x="0" y="226219"/>
                </a:lnTo>
                <a:lnTo>
                  <a:pt x="0" y="151433"/>
                </a:lnTo>
                <a:cubicBezTo>
                  <a:pt x="0" y="121171"/>
                  <a:pt x="2667" y="97296"/>
                  <a:pt x="8000" y="79809"/>
                </a:cubicBezTo>
                <a:cubicBezTo>
                  <a:pt x="13333" y="62322"/>
                  <a:pt x="23193" y="46633"/>
                  <a:pt x="37579" y="32742"/>
                </a:cubicBezTo>
                <a:cubicBezTo>
                  <a:pt x="51966" y="18852"/>
                  <a:pt x="70322" y="7938"/>
                  <a:pt x="92646" y="0"/>
                </a:cubicBezTo>
                <a:close/>
              </a:path>
            </a:pathLst>
          </a:custGeom>
          <a:solidFill>
            <a:schemeClr val="accent2"/>
          </a:solidFill>
          <a:ln w="12700" cap="rnd">
            <a:noFill/>
            <a:prstDash val="solid"/>
            <a:round/>
          </a:ln>
          <a:effectLst>
            <a:outerShdw blurRad="254000" dist="127000" algn="ctr" rotWithShape="0">
              <a:schemeClr val="accent2">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1524" tIns="40762" rIns="81524" bIns="40762" numCol="1" spcCol="0" rtlCol="0" fromWordArt="0" anchor="ctr" anchorCtr="0" forceAA="0" compatLnSpc="1">
            <a:normAutofit fontScale="82500" lnSpcReduction="20000"/>
          </a:bodyPr>
          <a:lstStyle>
            <a:defPPr>
              <a:defRPr lang="zh-CN"/>
            </a:defPPr>
            <a:lvl1pPr algn="ctr" defTabSz="914400">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sz="1785" dirty="0"/>
          </a:p>
        </p:txBody>
      </p:sp>
      <p:sp>
        <p:nvSpPr>
          <p:cNvPr id="23" name="文本框 22"/>
          <p:cNvSpPr txBox="1"/>
          <p:nvPr/>
        </p:nvSpPr>
        <p:spPr>
          <a:xfrm>
            <a:off x="4321081" y="1677977"/>
            <a:ext cx="348872" cy="274404"/>
          </a:xfrm>
          <a:custGeom>
            <a:avLst/>
            <a:gdLst/>
            <a:ahLst/>
            <a:cxnLst/>
            <a:rect l="l" t="t" r="r" b="b"/>
            <a:pathLst>
              <a:path w="287611" h="226219">
                <a:moveTo>
                  <a:pt x="267147" y="0"/>
                </a:moveTo>
                <a:lnTo>
                  <a:pt x="287611" y="43160"/>
                </a:lnTo>
                <a:cubicBezTo>
                  <a:pt x="266775" y="50106"/>
                  <a:pt x="251830" y="59779"/>
                  <a:pt x="242776" y="72182"/>
                </a:cubicBezTo>
                <a:cubicBezTo>
                  <a:pt x="233723" y="84584"/>
                  <a:pt x="228948" y="101079"/>
                  <a:pt x="228452" y="121667"/>
                </a:cubicBezTo>
                <a:lnTo>
                  <a:pt x="279053" y="121667"/>
                </a:lnTo>
                <a:lnTo>
                  <a:pt x="279053" y="226219"/>
                </a:lnTo>
                <a:lnTo>
                  <a:pt x="174501" y="226219"/>
                </a:lnTo>
                <a:lnTo>
                  <a:pt x="174501" y="151433"/>
                </a:lnTo>
                <a:cubicBezTo>
                  <a:pt x="174501" y="120923"/>
                  <a:pt x="177168" y="96986"/>
                  <a:pt x="182501" y="79623"/>
                </a:cubicBezTo>
                <a:cubicBezTo>
                  <a:pt x="187834" y="62260"/>
                  <a:pt x="197756" y="46633"/>
                  <a:pt x="212266" y="32742"/>
                </a:cubicBezTo>
                <a:cubicBezTo>
                  <a:pt x="226777" y="18852"/>
                  <a:pt x="245071" y="7938"/>
                  <a:pt x="267147" y="0"/>
                </a:cubicBezTo>
                <a:close/>
                <a:moveTo>
                  <a:pt x="92646" y="0"/>
                </a:moveTo>
                <a:lnTo>
                  <a:pt x="113110" y="43160"/>
                </a:lnTo>
                <a:cubicBezTo>
                  <a:pt x="92274" y="50106"/>
                  <a:pt x="77329" y="59779"/>
                  <a:pt x="68275" y="72182"/>
                </a:cubicBezTo>
                <a:cubicBezTo>
                  <a:pt x="59222" y="84584"/>
                  <a:pt x="54447" y="101079"/>
                  <a:pt x="53951" y="121667"/>
                </a:cubicBezTo>
                <a:lnTo>
                  <a:pt x="104552" y="121667"/>
                </a:lnTo>
                <a:lnTo>
                  <a:pt x="104552" y="226219"/>
                </a:lnTo>
                <a:lnTo>
                  <a:pt x="0" y="226219"/>
                </a:lnTo>
                <a:lnTo>
                  <a:pt x="0" y="151433"/>
                </a:lnTo>
                <a:cubicBezTo>
                  <a:pt x="0" y="121171"/>
                  <a:pt x="2667" y="97296"/>
                  <a:pt x="8000" y="79809"/>
                </a:cubicBezTo>
                <a:cubicBezTo>
                  <a:pt x="13333" y="62322"/>
                  <a:pt x="23193" y="46633"/>
                  <a:pt x="37579" y="32742"/>
                </a:cubicBezTo>
                <a:cubicBezTo>
                  <a:pt x="51966" y="18852"/>
                  <a:pt x="70322" y="7938"/>
                  <a:pt x="92646" y="0"/>
                </a:cubicBezTo>
                <a:close/>
              </a:path>
            </a:pathLst>
          </a:custGeom>
          <a:solidFill>
            <a:schemeClr val="accent3"/>
          </a:solidFill>
          <a:ln w="12700" cap="rnd">
            <a:noFill/>
            <a:prstDash val="solid"/>
            <a:rou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1524" tIns="40762" rIns="81524" bIns="40762" numCol="1" spcCol="0" rtlCol="0" fromWordArt="0" anchor="ctr" anchorCtr="0" forceAA="0" compatLnSpc="1">
            <a:normAutofit fontScale="82500" lnSpcReduction="20000"/>
          </a:bodyPr>
          <a:lstStyle>
            <a:defPPr>
              <a:defRPr lang="zh-CN"/>
            </a:defPPr>
            <a:lvl1pPr algn="ctr" defTabSz="914400">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sz="1785" dirty="0"/>
          </a:p>
        </p:txBody>
      </p:sp>
      <p:sp>
        <p:nvSpPr>
          <p:cNvPr id="3" name="文本框 2"/>
          <p:cNvSpPr txBox="1"/>
          <p:nvPr>
            <p:custDataLst>
              <p:tags r:id="rId4"/>
            </p:custDataLst>
          </p:nvPr>
        </p:nvSpPr>
        <p:spPr>
          <a:xfrm>
            <a:off x="3045540" y="525691"/>
            <a:ext cx="6262370" cy="64516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dirty="0">
                <a:solidFill>
                  <a:srgbClr val="1C2954"/>
                </a:solidFill>
                <a:latin typeface="微软雅黑" panose="020B0503020204020204" charset="-122"/>
                <a:ea typeface="微软雅黑" panose="020B0503020204020204" charset="-122"/>
                <a:cs typeface="微软雅黑" panose="020B0503020204020204" charset="-122"/>
              </a:rPr>
              <a:t>循证医学加持 硬核学术影响力</a:t>
            </a:r>
            <a:endParaRPr lang="zh-CN" altLang="en-US" sz="3600" b="1" dirty="0">
              <a:solidFill>
                <a:srgbClr val="1C2954"/>
              </a:solidFill>
              <a:latin typeface="微软雅黑" panose="020B0503020204020204" charset="-122"/>
              <a:ea typeface="微软雅黑" panose="020B0503020204020204" charset="-122"/>
              <a:cs typeface="微软雅黑" panose="020B0503020204020204" charset="-122"/>
            </a:endParaRPr>
          </a:p>
        </p:txBody>
      </p:sp>
      <p:sp>
        <p:nvSpPr>
          <p:cNvPr id="4" name="圆角矩形 5"/>
          <p:cNvSpPr/>
          <p:nvPr/>
        </p:nvSpPr>
        <p:spPr>
          <a:xfrm>
            <a:off x="8139578" y="1896238"/>
            <a:ext cx="3136407" cy="235910"/>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5"/>
          </a:p>
        </p:txBody>
      </p:sp>
      <p:sp>
        <p:nvSpPr>
          <p:cNvPr id="6" name="矩形 5"/>
          <p:cNvSpPr/>
          <p:nvPr/>
        </p:nvSpPr>
        <p:spPr>
          <a:xfrm>
            <a:off x="8231062" y="1804755"/>
            <a:ext cx="3120554" cy="368300"/>
          </a:xfrm>
          <a:prstGeom prst="rect">
            <a:avLst/>
          </a:prstGeom>
        </p:spPr>
        <p:txBody>
          <a:bodyPr wrap="square">
            <a:spAutoFit/>
          </a:bodyPr>
          <a:lstStyle/>
          <a:p>
            <a:r>
              <a:rPr lang="zh-CN" altLang="en-US" b="1" dirty="0">
                <a:latin typeface="微软雅黑" panose="020B0503020204020204" charset="-122"/>
                <a:ea typeface="微软雅黑" panose="020B0503020204020204" charset="-122"/>
              </a:rPr>
              <a:t>引领前沿</a:t>
            </a:r>
            <a:r>
              <a:rPr lang="en-US" altLang="zh-CN" b="1" dirty="0">
                <a:latin typeface="微软雅黑" panose="020B0503020204020204" charset="-122"/>
                <a:ea typeface="微软雅黑" panose="020B0503020204020204" charset="-122"/>
              </a:rPr>
              <a:t>——WCD</a:t>
            </a:r>
            <a:r>
              <a:rPr lang="zh-CN" altLang="en-US" b="1" dirty="0">
                <a:latin typeface="微软雅黑" panose="020B0503020204020204" charset="-122"/>
                <a:ea typeface="微软雅黑" panose="020B0503020204020204" charset="-122"/>
              </a:rPr>
              <a:t>世皮会</a:t>
            </a:r>
            <a:endParaRPr lang="zh-CN" altLang="en-US" b="1" dirty="0">
              <a:latin typeface="微软雅黑" panose="020B0503020204020204" charset="-122"/>
              <a:ea typeface="微软雅黑" panose="020B0503020204020204" charset="-122"/>
            </a:endParaRPr>
          </a:p>
        </p:txBody>
      </p:sp>
      <p:sp>
        <p:nvSpPr>
          <p:cNvPr id="13" name="圆角矩形 12"/>
          <p:cNvSpPr/>
          <p:nvPr/>
        </p:nvSpPr>
        <p:spPr>
          <a:xfrm>
            <a:off x="7973517" y="2223279"/>
            <a:ext cx="3286615" cy="3843203"/>
          </a:xfrm>
          <a:prstGeom prst="roundRect">
            <a:avLst>
              <a:gd name="adj" fmla="val 7320"/>
            </a:avLst>
          </a:prstGeom>
          <a:solidFill>
            <a:schemeClr val="bg1"/>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1524" tIns="40762" rIns="81524" bIns="40762" numCol="1" spcCol="0" rtlCol="0" fromWordArt="0" anchor="ctr" anchorCtr="0" forceAA="0" compatLnSpc="1">
            <a:normAutofit/>
          </a:bodyPr>
          <a:lstStyle/>
          <a:p>
            <a:pPr algn="ctr" defTabSz="1134110"/>
            <a:endParaRPr lang="zh-CN" altLang="en-US" sz="1785" b="1" dirty="0">
              <a:solidFill>
                <a:schemeClr val="bg1"/>
              </a:solidFill>
            </a:endParaRPr>
          </a:p>
        </p:txBody>
      </p:sp>
      <p:sp>
        <p:nvSpPr>
          <p:cNvPr id="16" name="矩形 15"/>
          <p:cNvSpPr/>
          <p:nvPr/>
        </p:nvSpPr>
        <p:spPr>
          <a:xfrm>
            <a:off x="8067989" y="2300774"/>
            <a:ext cx="3135070" cy="390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680" tIns="54340" rIns="108680" bIns="54340">
            <a:spAutoFit/>
          </a:bodyPr>
          <a:lstStyle/>
          <a:p>
            <a:pPr algn="just">
              <a:lnSpc>
                <a:spcPct val="150000"/>
              </a:lnSpc>
            </a:pPr>
            <a:r>
              <a:rPr lang="en-US" altLang="zh-CN" sz="1200" dirty="0">
                <a:latin typeface="微软雅黑" panose="020B0503020204020204" charset="-122"/>
                <a:ea typeface="微软雅黑" panose="020B0503020204020204" charset="-122"/>
              </a:rPr>
              <a:t>2015</a:t>
            </a:r>
            <a:r>
              <a:rPr lang="zh-CN" altLang="en-US" sz="1200" dirty="0">
                <a:latin typeface="微软雅黑" panose="020B0503020204020204" charset="-122"/>
                <a:ea typeface="微软雅黑" panose="020B0503020204020204" charset="-122"/>
              </a:rPr>
              <a:t>年</a:t>
            </a:r>
            <a:r>
              <a:rPr lang="en-US" altLang="zh-CN" sz="1200" dirty="0">
                <a:latin typeface="微软雅黑" panose="020B0503020204020204" charset="-122"/>
                <a:ea typeface="微软雅黑" panose="020B0503020204020204" charset="-122"/>
              </a:rPr>
              <a:t>6</a:t>
            </a:r>
            <a:r>
              <a:rPr lang="zh-CN" altLang="en-US" sz="1200" dirty="0">
                <a:latin typeface="微软雅黑" panose="020B0503020204020204" charset="-122"/>
                <a:ea typeface="微软雅黑" panose="020B0503020204020204" charset="-122"/>
              </a:rPr>
              <a:t>月加拿大温哥华第</a:t>
            </a:r>
            <a:r>
              <a:rPr lang="en-US" altLang="zh-CN" sz="1200" dirty="0">
                <a:latin typeface="微软雅黑" panose="020B0503020204020204" charset="-122"/>
                <a:ea typeface="微软雅黑" panose="020B0503020204020204" charset="-122"/>
              </a:rPr>
              <a:t>23</a:t>
            </a:r>
            <a:r>
              <a:rPr lang="zh-CN" altLang="en-US" sz="1200" dirty="0">
                <a:latin typeface="微软雅黑" panose="020B0503020204020204" charset="-122"/>
                <a:ea typeface="微软雅黑" panose="020B0503020204020204" charset="-122"/>
              </a:rPr>
              <a:t>届世皮会成为</a:t>
            </a:r>
            <a:endParaRPr lang="zh-CN" altLang="en-US" sz="1200" dirty="0">
              <a:latin typeface="微软雅黑" panose="020B0503020204020204" charset="-122"/>
              <a:ea typeface="微软雅黑" panose="020B0503020204020204" charset="-122"/>
            </a:endParaRPr>
          </a:p>
          <a:p>
            <a:pPr algn="just">
              <a:lnSpc>
                <a:spcPct val="150000"/>
              </a:lnSpc>
            </a:pPr>
            <a:r>
              <a:rPr lang="zh-CN" altLang="en-US" sz="1605" b="1" i="1" dirty="0">
                <a:solidFill>
                  <a:schemeClr val="accent1">
                    <a:lumMod val="75000"/>
                  </a:schemeClr>
                </a:solidFill>
                <a:latin typeface="微软雅黑" panose="020B0503020204020204" charset="-122"/>
                <a:ea typeface="微软雅黑" panose="020B0503020204020204" charset="-122"/>
              </a:rPr>
              <a:t>中国唯一受邀参展品牌</a:t>
            </a:r>
            <a:endParaRPr lang="zh-CN" altLang="en-US" sz="1605" b="1" i="1" dirty="0">
              <a:solidFill>
                <a:schemeClr val="accent1">
                  <a:lumMod val="75000"/>
                </a:schemeClr>
              </a:solidFill>
              <a:latin typeface="微软雅黑" panose="020B0503020204020204" charset="-122"/>
              <a:ea typeface="微软雅黑" panose="020B0503020204020204" charset="-122"/>
            </a:endParaRPr>
          </a:p>
          <a:p>
            <a:pPr algn="just">
              <a:lnSpc>
                <a:spcPct val="150000"/>
              </a:lnSpc>
            </a:pPr>
            <a:r>
              <a:rPr lang="en-US" altLang="zh-CN" sz="1200" dirty="0">
                <a:latin typeface="微软雅黑" panose="020B0503020204020204" charset="-122"/>
                <a:ea typeface="微软雅黑" panose="020B0503020204020204" charset="-122"/>
              </a:rPr>
              <a:t>2019</a:t>
            </a:r>
            <a:r>
              <a:rPr lang="zh-CN" altLang="en-US" sz="1200" dirty="0">
                <a:latin typeface="微软雅黑" panose="020B0503020204020204" charset="-122"/>
                <a:ea typeface="微软雅黑" panose="020B0503020204020204" charset="-122"/>
              </a:rPr>
              <a:t>年</a:t>
            </a:r>
            <a:r>
              <a:rPr lang="en-US" altLang="zh-CN" sz="1200" dirty="0">
                <a:latin typeface="微软雅黑" panose="020B0503020204020204" charset="-122"/>
                <a:ea typeface="微软雅黑" panose="020B0503020204020204" charset="-122"/>
              </a:rPr>
              <a:t>6</a:t>
            </a:r>
            <a:r>
              <a:rPr lang="zh-CN" altLang="en-US" sz="1200" dirty="0">
                <a:latin typeface="微软雅黑" panose="020B0503020204020204" charset="-122"/>
                <a:ea typeface="微软雅黑" panose="020B0503020204020204" charset="-122"/>
              </a:rPr>
              <a:t>月意大利米兰第</a:t>
            </a:r>
            <a:r>
              <a:rPr lang="en-US" altLang="zh-CN" sz="1200" dirty="0">
                <a:latin typeface="微软雅黑" panose="020B0503020204020204" charset="-122"/>
                <a:ea typeface="微软雅黑" panose="020B0503020204020204" charset="-122"/>
              </a:rPr>
              <a:t>24</a:t>
            </a:r>
            <a:r>
              <a:rPr lang="zh-CN" altLang="en-US" sz="1200" dirty="0">
                <a:latin typeface="微软雅黑" panose="020B0503020204020204" charset="-122"/>
                <a:ea typeface="微软雅黑" panose="020B0503020204020204" charset="-122"/>
              </a:rPr>
              <a:t>届世皮会再获受邀薇诺娜作为中国功效性护肤品的代表闪耀世皮会舞台</a:t>
            </a:r>
            <a:r>
              <a:rPr lang="zh-CN" altLang="en-US" sz="1605" b="1" i="1" dirty="0">
                <a:solidFill>
                  <a:schemeClr val="accent1">
                    <a:lumMod val="75000"/>
                  </a:schemeClr>
                </a:solidFill>
                <a:latin typeface="微软雅黑" panose="020B0503020204020204" charset="-122"/>
                <a:ea typeface="微软雅黑" panose="020B0503020204020204" charset="-122"/>
              </a:rPr>
              <a:t>发表敏感性皮肤精准护理理念及国际级效果观察结论</a:t>
            </a:r>
            <a:r>
              <a:rPr lang="en-US" altLang="zh-CN" sz="107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赢得全球皮肤学权威的关注与认可</a:t>
            </a:r>
            <a:r>
              <a:rPr lang="en-US" altLang="zh-CN" sz="1200" dirty="0">
                <a:latin typeface="微软雅黑" panose="020B0503020204020204" charset="-122"/>
                <a:ea typeface="微软雅黑" panose="020B0503020204020204" charset="-122"/>
              </a:rPr>
              <a:t>2023</a:t>
            </a:r>
            <a:r>
              <a:rPr lang="zh-CN" altLang="en-US" sz="1200" dirty="0">
                <a:latin typeface="微软雅黑" panose="020B0503020204020204" charset="-122"/>
                <a:ea typeface="微软雅黑" panose="020B0503020204020204" charset="-122"/>
              </a:rPr>
              <a:t>年</a:t>
            </a:r>
            <a:r>
              <a:rPr lang="en-US" altLang="zh-CN" sz="1200" dirty="0">
                <a:latin typeface="微软雅黑" panose="020B0503020204020204" charset="-122"/>
                <a:ea typeface="微软雅黑" panose="020B0503020204020204" charset="-122"/>
              </a:rPr>
              <a:t>7</a:t>
            </a:r>
            <a:r>
              <a:rPr lang="zh-CN" altLang="en-US" sz="1200" dirty="0">
                <a:latin typeface="微软雅黑" panose="020B0503020204020204" charset="-122"/>
                <a:ea typeface="微软雅黑" panose="020B0503020204020204" charset="-122"/>
              </a:rPr>
              <a:t>月新加坡第</a:t>
            </a:r>
            <a:r>
              <a:rPr lang="en-US" altLang="zh-CN" sz="1200" dirty="0">
                <a:latin typeface="微软雅黑" panose="020B0503020204020204" charset="-122"/>
                <a:ea typeface="微软雅黑" panose="020B0503020204020204" charset="-122"/>
              </a:rPr>
              <a:t>25</a:t>
            </a:r>
            <a:r>
              <a:rPr lang="zh-CN" altLang="en-US" sz="1200" dirty="0">
                <a:latin typeface="微软雅黑" panose="020B0503020204020204" charset="-122"/>
                <a:ea typeface="微软雅黑" panose="020B0503020204020204" charset="-122"/>
              </a:rPr>
              <a:t>届世皮会，三度参加“皮肤学奥运会”，同步举办贝泰妮国际皮肤健康高峰论坛，</a:t>
            </a:r>
            <a:r>
              <a:rPr lang="zh-CN" altLang="en-US" sz="1605" b="1" i="1" dirty="0">
                <a:solidFill>
                  <a:schemeClr val="accent1">
                    <a:lumMod val="75000"/>
                  </a:schemeClr>
                </a:solidFill>
                <a:latin typeface="微软雅黑" panose="020B0503020204020204" charset="-122"/>
                <a:ea typeface="微软雅黑" panose="020B0503020204020204" charset="-122"/>
              </a:rPr>
              <a:t>首次携旗下四大核心品牌与世界交峰</a:t>
            </a:r>
            <a:r>
              <a:rPr lang="zh-CN" altLang="en-US" sz="107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展示精准护肤时代下的中国皮肤健康生态新征程</a:t>
            </a:r>
            <a:endParaRPr lang="zh-CN" altLang="en-US" sz="1200" dirty="0">
              <a:latin typeface="微软雅黑" panose="020B0503020204020204" charset="-122"/>
              <a:ea typeface="微软雅黑" panose="020B0503020204020204" charset="-122"/>
            </a:endParaRPr>
          </a:p>
        </p:txBody>
      </p:sp>
      <p:sp>
        <p:nvSpPr>
          <p:cNvPr id="25" name="文本框 24"/>
          <p:cNvSpPr txBox="1"/>
          <p:nvPr/>
        </p:nvSpPr>
        <p:spPr>
          <a:xfrm>
            <a:off x="7856322" y="1687362"/>
            <a:ext cx="348872" cy="274404"/>
          </a:xfrm>
          <a:custGeom>
            <a:avLst/>
            <a:gdLst/>
            <a:ahLst/>
            <a:cxnLst/>
            <a:rect l="l" t="t" r="r" b="b"/>
            <a:pathLst>
              <a:path w="287611" h="226219">
                <a:moveTo>
                  <a:pt x="267147" y="0"/>
                </a:moveTo>
                <a:lnTo>
                  <a:pt x="287611" y="43160"/>
                </a:lnTo>
                <a:cubicBezTo>
                  <a:pt x="266775" y="50106"/>
                  <a:pt x="251830" y="59779"/>
                  <a:pt x="242776" y="72182"/>
                </a:cubicBezTo>
                <a:cubicBezTo>
                  <a:pt x="233723" y="84584"/>
                  <a:pt x="228948" y="101079"/>
                  <a:pt x="228452" y="121667"/>
                </a:cubicBezTo>
                <a:lnTo>
                  <a:pt x="279053" y="121667"/>
                </a:lnTo>
                <a:lnTo>
                  <a:pt x="279053" y="226219"/>
                </a:lnTo>
                <a:lnTo>
                  <a:pt x="174501" y="226219"/>
                </a:lnTo>
                <a:lnTo>
                  <a:pt x="174501" y="151433"/>
                </a:lnTo>
                <a:cubicBezTo>
                  <a:pt x="174501" y="120923"/>
                  <a:pt x="177168" y="96986"/>
                  <a:pt x="182501" y="79623"/>
                </a:cubicBezTo>
                <a:cubicBezTo>
                  <a:pt x="187834" y="62260"/>
                  <a:pt x="197756" y="46633"/>
                  <a:pt x="212266" y="32742"/>
                </a:cubicBezTo>
                <a:cubicBezTo>
                  <a:pt x="226777" y="18852"/>
                  <a:pt x="245071" y="7938"/>
                  <a:pt x="267147" y="0"/>
                </a:cubicBezTo>
                <a:close/>
                <a:moveTo>
                  <a:pt x="92646" y="0"/>
                </a:moveTo>
                <a:lnTo>
                  <a:pt x="113110" y="43160"/>
                </a:lnTo>
                <a:cubicBezTo>
                  <a:pt x="92274" y="50106"/>
                  <a:pt x="77329" y="59779"/>
                  <a:pt x="68275" y="72182"/>
                </a:cubicBezTo>
                <a:cubicBezTo>
                  <a:pt x="59222" y="84584"/>
                  <a:pt x="54447" y="101079"/>
                  <a:pt x="53951" y="121667"/>
                </a:cubicBezTo>
                <a:lnTo>
                  <a:pt x="104552" y="121667"/>
                </a:lnTo>
                <a:lnTo>
                  <a:pt x="104552" y="226219"/>
                </a:lnTo>
                <a:lnTo>
                  <a:pt x="0" y="226219"/>
                </a:lnTo>
                <a:lnTo>
                  <a:pt x="0" y="151433"/>
                </a:lnTo>
                <a:cubicBezTo>
                  <a:pt x="0" y="121171"/>
                  <a:pt x="2667" y="97296"/>
                  <a:pt x="8000" y="79809"/>
                </a:cubicBezTo>
                <a:cubicBezTo>
                  <a:pt x="13333" y="62322"/>
                  <a:pt x="23193" y="46633"/>
                  <a:pt x="37579" y="32742"/>
                </a:cubicBezTo>
                <a:cubicBezTo>
                  <a:pt x="51966" y="18852"/>
                  <a:pt x="70322" y="7938"/>
                  <a:pt x="92646" y="0"/>
                </a:cubicBezTo>
                <a:close/>
              </a:path>
            </a:pathLst>
          </a:custGeom>
          <a:solidFill>
            <a:schemeClr val="accent2"/>
          </a:solidFill>
          <a:ln w="12700" cap="rnd">
            <a:noFill/>
            <a:prstDash val="solid"/>
            <a:round/>
          </a:ln>
          <a:effectLst>
            <a:outerShdw blurRad="254000" dist="127000" algn="ctr" rotWithShape="0">
              <a:schemeClr val="accent2">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1524" tIns="40762" rIns="81524" bIns="40762" numCol="1" spcCol="0" rtlCol="0" fromWordArt="0" anchor="ctr" anchorCtr="0" forceAA="0" compatLnSpc="1">
            <a:normAutofit fontScale="82500" lnSpcReduction="20000"/>
          </a:bodyPr>
          <a:lstStyle>
            <a:defPPr>
              <a:defRPr lang="zh-CN"/>
            </a:defPPr>
            <a:lvl1pPr algn="ctr" defTabSz="914400">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ltLang="zh-CN" sz="1785" dirty="0"/>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COMMONDATA" val="eyJoZGlkIjoiYjY5M2MyNGYwNTMwZGMzN2I5NjkyZmU2N2UwZWIzZDEifQ=="/>
  <p:tag name="KSO_WPP_MARK_KEY" val="c3859563-ad81-42d9-b494-5e779adcac5d"/>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1978</Words>
  <Application>WPS 演示</Application>
  <PresentationFormat>宽屏</PresentationFormat>
  <Paragraphs>172</Paragraphs>
  <Slides>12</Slides>
  <Notes>3</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12</vt:i4>
      </vt:variant>
    </vt:vector>
  </HeadingPairs>
  <TitlesOfParts>
    <vt:vector size="26" baseType="lpstr">
      <vt:lpstr>Arial</vt:lpstr>
      <vt:lpstr>宋体</vt:lpstr>
      <vt:lpstr>Wingdings</vt:lpstr>
      <vt:lpstr>华文细黑</vt:lpstr>
      <vt:lpstr>微软雅黑</vt:lpstr>
      <vt:lpstr>Calibri</vt:lpstr>
      <vt:lpstr>思源宋体 CN</vt:lpstr>
      <vt:lpstr>微软雅黑 Light</vt:lpstr>
      <vt:lpstr>Microsoft JhengHei</vt:lpstr>
      <vt:lpstr>Arial</vt:lpstr>
      <vt:lpstr>Calibri</vt:lpstr>
      <vt:lpstr>Arial Unicode MS</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Zhang,XinXin</dc:creator>
  <cp:lastModifiedBy>海里的森林</cp:lastModifiedBy>
  <cp:revision>147</cp:revision>
  <cp:lastPrinted>2021-11-01T09:39:00Z</cp:lastPrinted>
  <dcterms:created xsi:type="dcterms:W3CDTF">2021-11-01T09:39:00Z</dcterms:created>
  <dcterms:modified xsi:type="dcterms:W3CDTF">2024-04-26T06:33:08Z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ICV">
    <vt:lpwstr>861A0942745946B5ABFAF7F05FE1E3C5_13</vt:lpwstr>
  </property>
  <property fmtid="{D5CDD505-2E9C-101B-9397-08002B2CF9AE}" pid="4" name="_IPGFID">
    <vt:lpwstr>[DocID]=ACF32C49-2663-4B37-A80A-5A611DE0CCBD</vt:lpwstr>
  </property>
  <property fmtid="{D5CDD505-2E9C-101B-9397-08002B2CF9AE}" pid="5" name="_IPGLAB_P-863A_E-1_CV-BA57B7C5_CN-2AE40C76">
    <vt:lpwstr>0q9WBf2bH85S/OIUcquPv0Yf28olWvgErablWWTkcEhmiOR2y7/kdhM2ez6/OMTAVT78qBBgwvabd9x4+8XWr3MgkMq1i5x1csai9CPxEX4=</vt:lpwstr>
  </property>
</Properties>
</file>